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63" r:id="rId6"/>
    <p:sldId id="285" r:id="rId7"/>
    <p:sldId id="268" r:id="rId8"/>
    <p:sldId id="305" r:id="rId9"/>
    <p:sldId id="284" r:id="rId10"/>
    <p:sldId id="269" r:id="rId11"/>
    <p:sldId id="270" r:id="rId12"/>
    <p:sldId id="272" r:id="rId13"/>
    <p:sldId id="275" r:id="rId14"/>
    <p:sldId id="273" r:id="rId15"/>
    <p:sldId id="276" r:id="rId16"/>
    <p:sldId id="309" r:id="rId17"/>
    <p:sldId id="310" r:id="rId18"/>
    <p:sldId id="311" r:id="rId19"/>
    <p:sldId id="279" r:id="rId20"/>
    <p:sldId id="280" r:id="rId21"/>
    <p:sldId id="283" r:id="rId22"/>
    <p:sldId id="322" r:id="rId23"/>
    <p:sldId id="312" r:id="rId24"/>
    <p:sldId id="301" r:id="rId25"/>
    <p:sldId id="26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ZQ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2124" y="132"/>
      </p:cViewPr>
      <p:guideLst>
        <p:guide orient="horz" pos="2136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07T10:24:48.134" idx="1">
    <p:pos x="5189" y="1852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hyperlink" Target="https://www.icourse163.org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5799" y="2979359"/>
            <a:ext cx="6452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比较教育学</a:t>
            </a:r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》MOOC</a:t>
            </a:r>
            <a:endParaRPr lang="en-US" altLang="zh-CN" sz="5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选课指南</a:t>
            </a:r>
            <a:endParaRPr lang="zh-CN" altLang="en-US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25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2132965"/>
            <a:ext cx="8480425" cy="2089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  <a:endParaRPr lang="zh-CN" altLang="en-US" sz="28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559" y="357302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进入手机软件下载中心，下载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中国大学</a:t>
            </a:r>
            <a:r>
              <a:rPr lang="en-US" altLang="zh-CN" sz="2800" b="1" dirty="0">
                <a:solidFill>
                  <a:srgbClr val="FF0000"/>
                </a:solidFill>
              </a:rPr>
              <a:t>MOOC</a:t>
            </a:r>
            <a:r>
              <a:rPr lang="zh-CN" altLang="en-US" sz="2800" b="1" dirty="0"/>
              <a:t>”。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进入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，点击账号，进行登录或注册。</a:t>
            </a:r>
            <a:endParaRPr lang="zh-CN" altLang="en-US" sz="2800" b="1" dirty="0"/>
          </a:p>
          <a:p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" t="36471" r="837"/>
          <a:stretch>
            <a:fillRect/>
          </a:stretch>
        </p:blipFill>
        <p:spPr>
          <a:xfrm>
            <a:off x="4788024" y="836712"/>
            <a:ext cx="4040188" cy="54006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272" y="5618486"/>
            <a:ext cx="997871" cy="72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可使用手机号进行登录 ，也可使用第三方账号（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、微信、邮箱、爱课程、微博）进行登录。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若要使用新的账号登录，点击“注册”，注册完成点击登录即可。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4274" r="837" b="1730"/>
          <a:stretch>
            <a:fillRect/>
          </a:stretch>
        </p:blipFill>
        <p:spPr>
          <a:xfrm>
            <a:off x="5076056" y="908720"/>
            <a:ext cx="3337712" cy="54006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800708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登录成功后，前往“账号”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“设置（右上角）”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“个人信息设置”填写昵称，点击保存。（格式必须为“</a:t>
            </a:r>
            <a:r>
              <a:rPr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西大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学号”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，</a:t>
            </a:r>
            <a:r>
              <a:rPr lang="zh-CN" sz="2800" b="1" dirty="0">
                <a:sym typeface="+mn-ea"/>
              </a:rPr>
              <a:t>例</a:t>
            </a:r>
            <a:r>
              <a:rPr lang="zh-CN" altLang="en-US" sz="2800" b="1" dirty="0">
                <a:sym typeface="+mn-ea"/>
              </a:rPr>
              <a:t>如</a:t>
            </a:r>
            <a:r>
              <a:rPr lang="zh-CN" altLang="en-US" sz="2800" b="1" dirty="0">
                <a:solidFill>
                  <a:srgbClr val="00B050"/>
                </a:solidFill>
                <a:sym typeface="+mn-ea"/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西大</a:t>
            </a:r>
            <a:r>
              <a:rPr lang="en-US" altLang="zh-CN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112020305000301</a:t>
            </a: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4851" b="34250"/>
          <a:stretch>
            <a:fillRect/>
          </a:stretch>
        </p:blipFill>
        <p:spPr>
          <a:xfrm>
            <a:off x="4932041" y="908720"/>
            <a:ext cx="3816424" cy="5326054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4932041" y="3501008"/>
            <a:ext cx="3754759" cy="5040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539552" y="1216321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buNone/>
            </a:pPr>
            <a:r>
              <a:rPr lang="en-US" altLang="zh-CN" sz="2800" b="1" dirty="0"/>
              <a:t>5.</a:t>
            </a:r>
            <a:r>
              <a:rPr lang="zh-CN" altLang="en-US" sz="2800" b="1" dirty="0"/>
              <a:t>此外，在手机上也可以设置课程和讨论区消息的提醒和推送。进入“设置”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“消息设置”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“课程消息”，即可开启课程相关推送和提醒。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1151" b="6950"/>
          <a:stretch>
            <a:fillRect/>
          </a:stretch>
        </p:blipFill>
        <p:spPr>
          <a:xfrm>
            <a:off x="5004048" y="836712"/>
            <a:ext cx="3528392" cy="5472608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054268" y="5285698"/>
            <a:ext cx="3478171" cy="10081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6.</a:t>
            </a:r>
            <a:r>
              <a:rPr lang="zh-CN" altLang="en-US" sz="2800" b="1" dirty="0"/>
              <a:t>信息设置完成 后，在主页面搜索框内 输入“比较教育学”进行搜索。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sp>
        <p:nvSpPr>
          <p:cNvPr id="8" name="内容占位符 10"/>
          <p:cNvSpPr txBox="1"/>
          <p:nvPr/>
        </p:nvSpPr>
        <p:spPr>
          <a:xfrm>
            <a:off x="457200" y="3540301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None/>
            </a:pPr>
            <a:r>
              <a:rPr lang="en-US" altLang="zh-CN" sz="2800" b="1" dirty="0"/>
              <a:t>7.</a:t>
            </a:r>
            <a:r>
              <a:rPr lang="zh-CN" altLang="en-US" sz="2800" b="1" dirty="0"/>
              <a:t>选择搜索结果中的 “比较教育学”（西南大学），点击进入 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706" t="3800" r="1007" b="6101"/>
          <a:stretch>
            <a:fillRect/>
          </a:stretch>
        </p:blipFill>
        <p:spPr>
          <a:xfrm>
            <a:off x="4788024" y="836712"/>
            <a:ext cx="3312368" cy="5508988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860032" y="840459"/>
            <a:ext cx="3168352" cy="50030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上 8"/>
          <p:cNvSpPr/>
          <p:nvPr/>
        </p:nvSpPr>
        <p:spPr>
          <a:xfrm>
            <a:off x="6132053" y="1484784"/>
            <a:ext cx="624310" cy="720080"/>
          </a:xfrm>
          <a:prstGeom prst="upArrow">
            <a:avLst/>
          </a:prstGeom>
          <a:solidFill>
            <a:srgbClr val="FF000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88535" y="2337435"/>
            <a:ext cx="3312160" cy="953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输入“比较教育学”进行搜索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397078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buNone/>
            </a:pPr>
            <a:r>
              <a:rPr lang="en-US" altLang="zh-CN" sz="2800" b="1" dirty="0"/>
              <a:t>8.</a:t>
            </a:r>
            <a:r>
              <a:rPr lang="zh-CN" altLang="en-US" sz="2800" b="1" dirty="0"/>
              <a:t>进入“比较教育学”课程页面，点击“立即参加”，选课成功。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" t="4720" r="2144"/>
          <a:stretch>
            <a:fillRect/>
          </a:stretch>
        </p:blipFill>
        <p:spPr>
          <a:xfrm>
            <a:off x="5004048" y="836712"/>
            <a:ext cx="2985600" cy="5472607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092692" y="5949280"/>
            <a:ext cx="2880320" cy="4320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395536" y="1124745"/>
            <a:ext cx="3816424" cy="23762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en-US" altLang="zh-CN" sz="2800" b="1" dirty="0"/>
              <a:t>9.</a:t>
            </a:r>
            <a:r>
              <a:rPr lang="zh-CN" altLang="en-US" sz="2800" b="1" dirty="0"/>
              <a:t>进入学习页面，点击视频、文档或讨论就可以观看视频、阅读文档和参与课堂讨论啦！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250" b="9051"/>
          <a:stretch>
            <a:fillRect/>
          </a:stretch>
        </p:blipFill>
        <p:spPr>
          <a:xfrm>
            <a:off x="4646614" y="797570"/>
            <a:ext cx="3453778" cy="5511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8024" y="1484784"/>
            <a:ext cx="3240360" cy="3600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4860032" y="2780928"/>
            <a:ext cx="2592288" cy="93610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/>
          <p:cNvSpPr/>
          <p:nvPr/>
        </p:nvSpPr>
        <p:spPr>
          <a:xfrm>
            <a:off x="3814613" y="3210619"/>
            <a:ext cx="938710" cy="368300"/>
          </a:xfrm>
          <a:prstGeom prst="rightArrow">
            <a:avLst/>
          </a:prstGeom>
          <a:solidFill>
            <a:srgbClr val="FF0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09578" y="3212246"/>
            <a:ext cx="2772000" cy="4308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/>
              <a:t>点击即可观看和阅览</a:t>
            </a:r>
            <a:endParaRPr lang="en-US" altLang="zh-CN" sz="2200" dirty="0"/>
          </a:p>
        </p:txBody>
      </p:sp>
      <p:sp>
        <p:nvSpPr>
          <p:cNvPr id="17" name="矩形: 圆角 16"/>
          <p:cNvSpPr/>
          <p:nvPr/>
        </p:nvSpPr>
        <p:spPr>
          <a:xfrm>
            <a:off x="7452320" y="3861048"/>
            <a:ext cx="576064" cy="4320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上 17"/>
          <p:cNvSpPr/>
          <p:nvPr/>
        </p:nvSpPr>
        <p:spPr>
          <a:xfrm>
            <a:off x="7668344" y="4437112"/>
            <a:ext cx="216024" cy="50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444208" y="5085184"/>
            <a:ext cx="2448272" cy="430887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/>
              <a:t>点击即可下载课件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三、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群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338497275</a:t>
            </a:r>
            <a:endParaRPr lang="en-US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内容占位符 10"/>
          <p:cNvSpPr txBox="1"/>
          <p:nvPr/>
        </p:nvSpPr>
        <p:spPr>
          <a:xfrm>
            <a:off x="3006090" y="3322955"/>
            <a:ext cx="5885180" cy="216027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入群申请和群备注名修改：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学院首字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年级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姓名前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例：文学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张三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201" b="20536"/>
          <a:stretch>
            <a:fillRect/>
          </a:stretch>
        </p:blipFill>
        <p:spPr>
          <a:xfrm>
            <a:off x="323528" y="2702763"/>
            <a:ext cx="2889009" cy="36456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四、加入慕课堂</a:t>
            </a:r>
            <a:endParaRPr lang="en-US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比较教育学慕课堂的课堂码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924810"/>
            <a:ext cx="6889750" cy="2994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7495" y="5156835"/>
            <a:ext cx="72294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请务必扫码加入本门课程的“慕课堂”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否则无法导出成绩！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644" y="1484784"/>
            <a:ext cx="6408712" cy="9531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五、联系方式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1477088" y="2924944"/>
            <a:ext cx="6695312" cy="271970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选课过程或学习中有任何问题欢迎联系周老师！</a:t>
            </a:r>
            <a:endParaRPr lang="en-US" altLang="zh-CN" sz="2800" b="1" dirty="0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邮箱：</a:t>
            </a:r>
            <a:r>
              <a:rPr lang="en-US" altLang="zh-CN" sz="2800" b="1" dirty="0"/>
              <a:t>zhqjojo@126.com</a:t>
            </a:r>
            <a:endParaRPr lang="en-US" altLang="zh-CN" sz="2800" b="1" dirty="0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手机：</a:t>
            </a:r>
            <a:r>
              <a:rPr lang="en-US" altLang="zh-CN" sz="2800" b="1" dirty="0">
                <a:solidFill>
                  <a:schemeClr val="tx2"/>
                </a:solidFill>
              </a:rPr>
              <a:t>13012345161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06500" y="1706245"/>
            <a:ext cx="687895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会随时发布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课程通知哟！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谢谢观看！</a:t>
            </a:r>
            <a:endParaRPr kumimoji="1"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1"/>
              </a:rPr>
              <a:t>https://www.icourse163.org/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5" name="图片 4" descr="202109112058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2204720"/>
            <a:ext cx="803719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058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060575"/>
            <a:ext cx="8764905" cy="382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  <a:endParaRPr lang="zh-CN" altLang="en-US" sz="28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05" y="1988820"/>
            <a:ext cx="864235" cy="50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10405"/>
          <p:cNvPicPr>
            <a:picLocks noChangeAspect="1"/>
          </p:cNvPicPr>
          <p:nvPr/>
        </p:nvPicPr>
        <p:blipFill>
          <a:blip r:embed="rId1"/>
          <a:srcRect l="10418" t="9293" r="8718" b="4199"/>
          <a:stretch>
            <a:fillRect/>
          </a:stretch>
        </p:blipFill>
        <p:spPr>
          <a:xfrm>
            <a:off x="1907540" y="1628775"/>
            <a:ext cx="4798695" cy="36410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5380" y="835566"/>
            <a:ext cx="81724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可使用邮箱、手机号、爱课程账号登录，也可使用第三方账号登录（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ym typeface="+mn-ea"/>
              </a:rPr>
              <a:t>微信、</a:t>
            </a:r>
            <a:r>
              <a:rPr lang="zh-CN" altLang="en-US" sz="2800" b="1" dirty="0"/>
              <a:t>微博等）。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403860" y="5257165"/>
            <a:ext cx="854583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  <a:endParaRPr lang="zh-CN" altLang="en-US" sz="2800" b="1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0" y="4004945"/>
            <a:ext cx="810260" cy="47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1211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988820"/>
            <a:ext cx="8639175" cy="38487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登录成功后，点击右上角头像图标下拉菜单中的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  <a:endParaRPr lang="zh-CN" altLang="en-US" sz="28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60" y="3429000"/>
            <a:ext cx="418465" cy="45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988820"/>
            <a:ext cx="418465" cy="45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118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" y="1900555"/>
            <a:ext cx="6645910" cy="36226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为确保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课程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成绩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能获得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教务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认证，昵称格式必须是</a:t>
            </a:r>
            <a:r>
              <a:rPr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“西大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学号，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西大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112020305000301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97640"/>
            <a:ext cx="4005057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10911212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2708910"/>
            <a:ext cx="8800465" cy="573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5835" y="857791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”主页，在搜索框内输入“比较教育学”进行搜索。</a:t>
            </a:r>
            <a:endParaRPr lang="zh-CN" altLang="en-US" sz="2800" b="1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980" y="2589530"/>
            <a:ext cx="196977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选择搜索结果中的“</a:t>
            </a:r>
            <a:r>
              <a:rPr lang="zh-CN" altLang="en-US" sz="2800" b="1" dirty="0">
                <a:solidFill>
                  <a:srgbClr val="FF0000"/>
                </a:solidFill>
              </a:rPr>
              <a:t>比较教育学（西南大学）</a:t>
            </a:r>
            <a:r>
              <a:rPr lang="zh-CN" altLang="en-US" sz="2800" b="1" dirty="0"/>
              <a:t>”，点击进入 。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501317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en-US" sz="2800" b="1" dirty="0"/>
              <a:t>．点击“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  <a:endParaRPr lang="zh-CN" altLang="en-US" sz="2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4363600" cy="245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1190</Words>
  <Application>WPS 演示</Application>
  <PresentationFormat>全屏显示(4:3)</PresentationFormat>
  <Paragraphs>114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Century Gothic</vt:lpstr>
      <vt:lpstr>微软雅黑</vt:lpstr>
      <vt:lpstr>黑体</vt:lpstr>
      <vt:lpstr>Calibri</vt:lpstr>
      <vt:lpstr>Arial Unicode MS</vt:lpstr>
      <vt:lpstr>隶书</vt:lpstr>
      <vt:lpstr>Calibri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向中秋</cp:lastModifiedBy>
  <cp:revision>47</cp:revision>
  <dcterms:created xsi:type="dcterms:W3CDTF">2021-09-29T08:29:00Z</dcterms:created>
  <dcterms:modified xsi:type="dcterms:W3CDTF">2022-03-07T02:29:52Z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B1595AC8319E49D49CB85E9F28DD6626</vt:lpwstr>
  </property>
</Properties>
</file>