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88" r:id="rId6"/>
    <p:sldId id="257" r:id="rId7"/>
    <p:sldId id="258" r:id="rId8"/>
    <p:sldId id="271" r:id="rId9"/>
    <p:sldId id="259" r:id="rId10"/>
    <p:sldId id="273" r:id="rId11"/>
    <p:sldId id="267" r:id="rId12"/>
    <p:sldId id="268" r:id="rId13"/>
    <p:sldId id="269" r:id="rId14"/>
    <p:sldId id="274" r:id="rId15"/>
    <p:sldId id="270" r:id="rId16"/>
    <p:sldId id="277" r:id="rId17"/>
    <p:sldId id="275" r:id="rId18"/>
    <p:sldId id="278" r:id="rId19"/>
    <p:sldId id="306" r:id="rId20"/>
    <p:sldId id="307" r:id="rId21"/>
    <p:sldId id="308" r:id="rId22"/>
    <p:sldId id="309" r:id="rId23"/>
    <p:sldId id="311" r:id="rId24"/>
    <p:sldId id="312" r:id="rId25"/>
    <p:sldId id="284" r:id="rId26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3300"/>
    <a:srgbClr val="A9514D"/>
    <a:srgbClr val="D60093"/>
    <a:srgbClr val="CD2989"/>
    <a:srgbClr val="311ADC"/>
    <a:srgbClr val="6A8C85"/>
    <a:srgbClr val="FF6600"/>
    <a:srgbClr val="E98E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81"/>
  </p:normalViewPr>
  <p:slideViewPr>
    <p:cSldViewPr snapToGrid="0" snapToObjects="1" showGuides="1">
      <p:cViewPr>
        <p:scale>
          <a:sx n="104" d="100"/>
          <a:sy n="104" d="100"/>
        </p:scale>
        <p:origin x="1880" y="272"/>
      </p:cViewPr>
      <p:guideLst>
        <p:guide orient="horz" pos="220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spect="1"/>
          </p:cNvSpPr>
          <p:nvPr>
            <p:ph type="sldImg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4099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 smtClean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 smtClean="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 smtClean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6146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r>
              <a:rPr lang="zh-CN" altLang="en-US"/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3794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584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8914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4096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0013" y="1141413"/>
            <a:ext cx="4114800" cy="3086100"/>
          </a:xfrm>
          <a:ln>
            <a:solidFill>
              <a:srgbClr val="000000"/>
            </a:solidFill>
            <a:bevel/>
          </a:ln>
        </p:spPr>
      </p:sp>
      <p:sp>
        <p:nvSpPr>
          <p:cNvPr id="55299" name="备注占位符 2"/>
          <p:cNvSpPr>
            <a:spLocks noGrp="1"/>
          </p:cNvSpPr>
          <p:nvPr>
            <p:ph type="body"/>
          </p:nvPr>
        </p:nvSpPr>
        <p:spPr>
          <a:xfrm>
            <a:off x="684213" y="4398963"/>
            <a:ext cx="5486400" cy="3600450"/>
          </a:xfrm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5300" name="灯片编号占位符 3"/>
          <p:cNvSpPr txBox="1">
            <a:spLocks noGrp="1"/>
          </p:cNvSpPr>
          <p:nvPr/>
        </p:nvSpPr>
        <p:spPr>
          <a:xfrm>
            <a:off x="3883025" y="8683625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14338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16386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18434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2048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22530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27650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29698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1746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KSO_BT1"/>
          <p:cNvSpPr>
            <a:spLocks noGrp="1" noChangeArrowheads="1"/>
          </p:cNvSpPr>
          <p:nvPr>
            <p:ph type="ctrTitle"/>
          </p:nvPr>
        </p:nvSpPr>
        <p:spPr>
          <a:xfrm>
            <a:off x="1085850" y="4640263"/>
            <a:ext cx="7004050" cy="727075"/>
          </a:xfrm>
        </p:spPr>
        <p:txBody>
          <a:bodyPr/>
          <a:lstStyle>
            <a:lvl1pPr algn="ctr">
              <a:defRPr/>
            </a:lvl1pPr>
          </a:lstStyle>
          <a:p>
            <a:pPr fontAlgn="base"/>
            <a:r>
              <a:rPr lang="zh-CN" strike="noStrike" noProof="1"/>
              <a:t>单击此处编辑母版标题样式</a:t>
            </a:r>
            <a:endParaRPr lang="zh-CN" strike="noStrike" noProof="1"/>
          </a:p>
        </p:txBody>
      </p:sp>
      <p:sp>
        <p:nvSpPr>
          <p:cNvPr id="3079" name="KSO_BC1"/>
          <p:cNvSpPr>
            <a:spLocks noGrp="1" noChangeArrowheads="1"/>
          </p:cNvSpPr>
          <p:nvPr>
            <p:ph type="subTitle" idx="1"/>
          </p:nvPr>
        </p:nvSpPr>
        <p:spPr>
          <a:xfrm>
            <a:off x="1093788" y="5395913"/>
            <a:ext cx="7018337" cy="487362"/>
          </a:xfrm>
        </p:spPr>
        <p:txBody>
          <a:bodyPr/>
          <a:lstStyle>
            <a:lvl1pPr marL="0" indent="0" algn="ctr">
              <a:buFont typeface="Wingdings 2" panose="05020102010507070707" pitchFamily="18" charset="2"/>
              <a:buNone/>
              <a:defRPr sz="2000">
                <a:solidFill>
                  <a:srgbClr val="6C6F72"/>
                </a:solidFill>
              </a:defRPr>
            </a:lvl1pPr>
          </a:lstStyle>
          <a:p>
            <a:pPr fontAlgn="base"/>
            <a:r>
              <a:rPr lang="zh-CN" strike="noStrike" noProof="1"/>
              <a:t>单击此处编辑母版副标题样式</a:t>
            </a:r>
            <a:endParaRPr lang="zh-CN" strike="noStrike" noProof="1"/>
          </a:p>
        </p:txBody>
      </p:sp>
      <p:sp>
        <p:nvSpPr>
          <p:cNvPr id="12" name="KSO_FD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 smtClean="0"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endParaRPr kumimoji="0" lang="en-US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KSO_FT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 smtClean="0"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endParaRPr kumimoji="0" lang="en-US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KSO_FN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/>
            <a:fld id="{9A0DB2DC-4C9A-4742-B13C-FB6460FD3503}" type="slidenum">
              <a:rPr lang="zh-CN" altLang="en-US" sz="1200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19100" y="1219200"/>
            <a:ext cx="4068763" cy="50625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0263" y="1219200"/>
            <a:ext cx="4070350" cy="50625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just" defTabSz="914400" rtl="0" eaLnBrk="0" fontAlgn="base" latinLnBrk="0" hangingPunct="0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8925" y="157163"/>
            <a:ext cx="2071688" cy="6124575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19100" y="157163"/>
            <a:ext cx="6067425" cy="61245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400" smtClean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buFont typeface="Arial" panose="020B0604020202020204" pitchFamily="34" charset="0"/>
              <a:buNone/>
              <a:defRPr sz="1400" smtClean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463675" y="1614488"/>
            <a:ext cx="7680325" cy="52435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矩形 6"/>
          <p:cNvSpPr>
            <a:spLocks noChangeArrowheads="1"/>
          </p:cNvSpPr>
          <p:nvPr/>
        </p:nvSpPr>
        <p:spPr bwMode="auto">
          <a:xfrm>
            <a:off x="14288" y="1219200"/>
            <a:ext cx="9129713" cy="5638800"/>
          </a:xfrm>
          <a:prstGeom prst="rect">
            <a:avLst/>
          </a:prstGeom>
          <a:solidFill>
            <a:srgbClr val="FFFFFF">
              <a:alpha val="93999"/>
            </a:srgbClr>
          </a:solidFill>
          <a:ln w="9525">
            <a:noFill/>
            <a:miter lim="800000"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KSO_FD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 smtClean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KSO_FT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 smtClean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KSO_BT1"/>
          <p:cNvSpPr>
            <a:spLocks noGrp="1"/>
          </p:cNvSpPr>
          <p:nvPr>
            <p:ph type="title"/>
          </p:nvPr>
        </p:nvSpPr>
        <p:spPr>
          <a:xfrm>
            <a:off x="419100" y="157163"/>
            <a:ext cx="8291513" cy="652462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5" name="KSO_BC1"/>
          <p:cNvSpPr>
            <a:spLocks noGrp="1"/>
          </p:cNvSpPr>
          <p:nvPr>
            <p:ph type="body"/>
          </p:nvPr>
        </p:nvSpPr>
        <p:spPr>
          <a:xfrm>
            <a:off x="419100" y="1219200"/>
            <a:ext cx="8291513" cy="50625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57505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357505"/>
            <a:r>
              <a:rPr lang="zh-CN" altLang="en-US" dirty="0"/>
              <a:t>第二级</a:t>
            </a:r>
            <a:endParaRPr lang="zh-CN" altLang="en-US" dirty="0"/>
          </a:p>
        </p:txBody>
      </p:sp>
      <p:sp>
        <p:nvSpPr>
          <p:cNvPr id="2058" name="KSO_FN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9pPr>
    </p:titleStyle>
    <p:bodyStyle>
      <a:lvl1pPr marL="357505" indent="-357505" algn="just" rtl="0" eaLnBrk="0" fontAlgn="base" hangingPunct="0">
        <a:lnSpc>
          <a:spcPct val="110000"/>
        </a:lnSpc>
        <a:spcBef>
          <a:spcPts val="600"/>
        </a:spcBef>
        <a:spcAft>
          <a:spcPct val="0"/>
        </a:spcAft>
        <a:buClr>
          <a:schemeClr val="accent1"/>
        </a:buClr>
        <a:buSzPct val="60000"/>
        <a:buFont typeface="Wingdings 2" panose="05020102010507070707" pitchFamily="18" charset="2"/>
        <a:buChar char="f"/>
        <a:defRPr sz="2400">
          <a:solidFill>
            <a:schemeClr val="accent1"/>
          </a:solidFill>
          <a:latin typeface="+mn-lt"/>
          <a:ea typeface="+mn-ea"/>
          <a:cs typeface="+mn-cs"/>
        </a:defRPr>
      </a:lvl1pPr>
      <a:lvl2pPr marL="357505" indent="-357505" algn="l" rtl="0" eaLnBrk="0" fontAlgn="base" hangingPunct="0">
        <a:lnSpc>
          <a:spcPct val="120000"/>
        </a:lnSpc>
        <a:spcBef>
          <a:spcPct val="0"/>
        </a:spcBef>
        <a:spcAft>
          <a:spcPts val="600"/>
        </a:spcAft>
        <a:buClr>
          <a:srgbClr val="9BD4C1"/>
        </a:buClr>
        <a:buFont typeface="幼圆" panose="02010509060101010101" pitchFamily="49" charset="-122"/>
        <a:buChar char=" "/>
        <a:defRPr sz="16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Calibri" panose="020F0502020204030204" pitchFamily="34" charset="0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Calibri" panose="020F0502020204030204" pitchFamily="34" charset="0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Calibri" panose="020F0502020204030204" pitchFamily="34" charset="0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Calibri" panose="020F0502020204030204" pitchFamily="34" charset="0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microsoft.com/office/2007/relationships/hdphoto" Target="../media/image16.wdp"/><Relationship Id="rId5" Type="http://schemas.openxmlformats.org/officeDocument/2006/relationships/image" Target="../media/image15.png"/><Relationship Id="rId4" Type="http://schemas.microsoft.com/office/2007/relationships/hdphoto" Target="../media/image14.wdp"/><Relationship Id="rId3" Type="http://schemas.openxmlformats.org/officeDocument/2006/relationships/image" Target="../media/image13.png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3.xml"/><Relationship Id="rId3" Type="http://schemas.openxmlformats.org/officeDocument/2006/relationships/hyperlink" Target="http://cqvit.fanya.chaoxing.com/?schoolid=11341&amp;ismoocunit=5" TargetMode="Externa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2"/>
          <p:cNvSpPr>
            <a:spLocks noGrp="1"/>
          </p:cNvSpPr>
          <p:nvPr>
            <p:ph type="ctrTitle"/>
          </p:nvPr>
        </p:nvSpPr>
        <p:spPr>
          <a:xfrm>
            <a:off x="925212" y="2701925"/>
            <a:ext cx="7004050" cy="727075"/>
          </a:xfrm>
        </p:spPr>
        <p:txBody>
          <a:bodyPr wrap="square" lIns="91440" tIns="45720" rIns="91440" bIns="45720" anchor="b"/>
          <a:lstStyle/>
          <a:p>
            <a:pPr eaLnBrk="1" hangingPunct="1"/>
            <a:r>
              <a:rPr lang="zh-CN" altLang="en-US" sz="4400" dirty="0">
                <a:latin typeface="+mj-lt"/>
                <a:ea typeface="+mj-ea"/>
                <a:cs typeface="+mj-cs"/>
              </a:rPr>
              <a:t>网络课程学生操作手册说明</a:t>
            </a:r>
            <a:endParaRPr lang="zh-CN" altLang="en-US" sz="4400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8865" y="1306830"/>
            <a:ext cx="7781925" cy="3997325"/>
          </a:xfrm>
          <a:prstGeom prst="rect">
            <a:avLst/>
          </a:prstGeom>
        </p:spPr>
      </p:pic>
      <p:sp>
        <p:nvSpPr>
          <p:cNvPr id="30721" name="Rectangle 2"/>
          <p:cNvSpPr>
            <a:spLocks noGrp="1"/>
          </p:cNvSpPr>
          <p:nvPr>
            <p:ph type="title"/>
          </p:nvPr>
        </p:nvSpPr>
        <p:spPr>
          <a:xfrm>
            <a:off x="426243" y="404813"/>
            <a:ext cx="8291513" cy="523220"/>
          </a:xfrm>
          <a:noFill/>
          <a:ln w="9525">
            <a:noFill/>
          </a:ln>
        </p:spPr>
        <p:txBody>
          <a:bodyPr anchor="t">
            <a:spAutoFit/>
          </a:bodyPr>
          <a:lstStyle/>
          <a:p>
            <a:pPr eaLnBrk="1" hangingPunct="1">
              <a:lnSpc>
                <a:spcPct val="100000"/>
              </a:lnSpc>
            </a:pPr>
            <a:r>
              <a:rPr lang="zh-CN" altLang="en-US" sz="2800" kern="12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三：如何做作业</a:t>
            </a:r>
            <a:endParaRPr lang="zh-CN" altLang="en-US" sz="2800" kern="1200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23" name="AutoShape 206"/>
          <p:cNvSpPr/>
          <p:nvPr/>
        </p:nvSpPr>
        <p:spPr>
          <a:xfrm>
            <a:off x="3471228" y="928053"/>
            <a:ext cx="960437" cy="276225"/>
          </a:xfrm>
          <a:prstGeom prst="wedgeRoundRectCallout">
            <a:avLst>
              <a:gd name="adj1" fmla="val -98773"/>
              <a:gd name="adj2" fmla="val 173218"/>
              <a:gd name="adj3" fmla="val 16667"/>
            </a:avLst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r>
              <a:rPr lang="zh-CN" altLang="en-US" sz="1600" b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作业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4" name="AutoShape 206"/>
          <p:cNvSpPr/>
          <p:nvPr/>
        </p:nvSpPr>
        <p:spPr>
          <a:xfrm>
            <a:off x="3709035" y="4521835"/>
            <a:ext cx="960438" cy="276225"/>
          </a:xfrm>
          <a:prstGeom prst="wedgeRoundRectCallout">
            <a:avLst>
              <a:gd name="adj1" fmla="val -58060"/>
              <a:gd name="adj2" fmla="val 112069"/>
              <a:gd name="adj3" fmla="val 16667"/>
            </a:avLst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r>
              <a:rPr lang="zh-CN" altLang="en-US" sz="1400" b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提交作业</a:t>
            </a:r>
            <a:endParaRPr lang="zh-CN" altLang="en-US" sz="1400" b="1" dirty="0">
              <a:solidFill>
                <a:schemeClr val="bg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5" name="AutoShape 206"/>
          <p:cNvSpPr/>
          <p:nvPr/>
        </p:nvSpPr>
        <p:spPr>
          <a:xfrm>
            <a:off x="2311718" y="5304155"/>
            <a:ext cx="960437" cy="276225"/>
          </a:xfrm>
          <a:prstGeom prst="wedgeRoundRectCallout">
            <a:avLst>
              <a:gd name="adj1" fmla="val 12710"/>
              <a:gd name="adj2" fmla="val -144712"/>
              <a:gd name="adj3" fmla="val 16667"/>
            </a:avLst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r>
              <a:rPr lang="zh-CN" altLang="en-US" sz="1400" b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保存作业</a:t>
            </a:r>
            <a:endParaRPr lang="zh-CN" altLang="en-US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6" name="AutoShape 206"/>
          <p:cNvSpPr/>
          <p:nvPr/>
        </p:nvSpPr>
        <p:spPr>
          <a:xfrm>
            <a:off x="709613" y="2410460"/>
            <a:ext cx="960437" cy="276225"/>
          </a:xfrm>
          <a:prstGeom prst="wedgeRoundRectCallout">
            <a:avLst>
              <a:gd name="adj1" fmla="val 66060"/>
              <a:gd name="adj2" fmla="val 154139"/>
              <a:gd name="adj3" fmla="val 16667"/>
            </a:avLst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r>
              <a:rPr lang="zh-CN" altLang="en-US" sz="1400" b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选择选项</a:t>
            </a:r>
            <a:endParaRPr lang="zh-CN" altLang="en-US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MH_Other_1"/>
          <p:cNvSpPr txBox="1"/>
          <p:nvPr/>
        </p:nvSpPr>
        <p:spPr>
          <a:xfrm>
            <a:off x="2128838" y="2020888"/>
            <a:ext cx="996950" cy="1201737"/>
          </a:xfrm>
          <a:prstGeom prst="rect">
            <a:avLst/>
          </a:prstGeom>
          <a:solidFill>
            <a:srgbClr val="82DE2E"/>
          </a:solidFill>
          <a:ln w="9525">
            <a:noFill/>
          </a:ln>
        </p:spPr>
        <p:txBody>
          <a:bodyPr anchor="ctr"/>
          <a:lstStyle/>
          <a:p>
            <a:pPr lvl="0" indent="0"/>
            <a:r>
              <a:rPr lang="en-US" altLang="zh-CN" sz="7200" dirty="0">
                <a:solidFill>
                  <a:srgbClr val="FE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</a:t>
            </a:r>
            <a:endParaRPr lang="zh-CN" altLang="en-US" sz="7200" dirty="0">
              <a:solidFill>
                <a:srgbClr val="FE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770" name="MH_SubTitle_1"/>
          <p:cNvSpPr/>
          <p:nvPr/>
        </p:nvSpPr>
        <p:spPr>
          <a:xfrm>
            <a:off x="3241675" y="2020888"/>
            <a:ext cx="4598988" cy="12017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>
              <a:lnSpc>
                <a:spcPts val="2300"/>
              </a:lnSpc>
            </a:pPr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作业一旦提交就无法更改，请提交前一定要确认试题是否是全部完成</a:t>
            </a:r>
            <a:endParaRPr lang="zh-CN" altLang="en-US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771" name="MH_Other_2"/>
          <p:cNvSpPr txBox="1"/>
          <p:nvPr/>
        </p:nvSpPr>
        <p:spPr>
          <a:xfrm>
            <a:off x="2259013" y="2206625"/>
            <a:ext cx="1735137" cy="7683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1" indent="0"/>
            <a:r>
              <a:rPr lang="en-US" altLang="zh-CN" sz="4400" dirty="0">
                <a:solidFill>
                  <a:srgbClr val="FE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|</a:t>
            </a:r>
            <a:endParaRPr lang="zh-CN" altLang="en-US" sz="4400" dirty="0">
              <a:solidFill>
                <a:srgbClr val="FE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772" name="MH_Other_3"/>
          <p:cNvSpPr txBox="1"/>
          <p:nvPr/>
        </p:nvSpPr>
        <p:spPr>
          <a:xfrm>
            <a:off x="2128838" y="3273425"/>
            <a:ext cx="996950" cy="1200150"/>
          </a:xfrm>
          <a:prstGeom prst="rect">
            <a:avLst/>
          </a:prstGeom>
          <a:solidFill>
            <a:srgbClr val="02ACEE"/>
          </a:solidFill>
          <a:ln w="9525">
            <a:noFill/>
          </a:ln>
        </p:spPr>
        <p:txBody>
          <a:bodyPr anchor="ctr"/>
          <a:lstStyle/>
          <a:p>
            <a:pPr lvl="0" indent="0"/>
            <a:r>
              <a:rPr lang="en-US" altLang="zh-CN" sz="7200" dirty="0">
                <a:solidFill>
                  <a:srgbClr val="FE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</a:t>
            </a:r>
            <a:endParaRPr lang="zh-CN" altLang="en-US" sz="7200" dirty="0">
              <a:solidFill>
                <a:srgbClr val="FE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773" name="MH_SubTitle_2"/>
          <p:cNvSpPr/>
          <p:nvPr/>
        </p:nvSpPr>
        <p:spPr>
          <a:xfrm>
            <a:off x="3241675" y="3273425"/>
            <a:ext cx="4598988" cy="12001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>
              <a:lnSpc>
                <a:spcPts val="2300"/>
              </a:lnSpc>
            </a:pPr>
            <a:r>
              <a:rPr lang="zh-CN" altLang="en-US" dirty="0">
                <a:solidFill>
                  <a:srgbClr val="311ADC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保存作业只是保存当前完成的选项，不是提交作业，如果只保存不提交的话，是没有作业成绩的</a:t>
            </a:r>
            <a:endParaRPr lang="zh-CN" altLang="en-US" dirty="0">
              <a:solidFill>
                <a:srgbClr val="311ADC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774" name="MH_Other_4"/>
          <p:cNvSpPr txBox="1"/>
          <p:nvPr/>
        </p:nvSpPr>
        <p:spPr>
          <a:xfrm>
            <a:off x="2259013" y="3457575"/>
            <a:ext cx="1735137" cy="7699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1" indent="0"/>
            <a:r>
              <a:rPr lang="en-US" altLang="zh-CN" sz="4400" dirty="0">
                <a:solidFill>
                  <a:srgbClr val="FE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|</a:t>
            </a:r>
            <a:endParaRPr lang="zh-CN" altLang="en-US" sz="4400" dirty="0">
              <a:solidFill>
                <a:srgbClr val="FE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775" name="MH_Other_5"/>
          <p:cNvSpPr txBox="1"/>
          <p:nvPr/>
        </p:nvSpPr>
        <p:spPr>
          <a:xfrm>
            <a:off x="2128838" y="4524375"/>
            <a:ext cx="996950" cy="1201738"/>
          </a:xfrm>
          <a:prstGeom prst="rect">
            <a:avLst/>
          </a:prstGeom>
          <a:solidFill>
            <a:srgbClr val="A362D0"/>
          </a:solidFill>
          <a:ln w="9525">
            <a:noFill/>
          </a:ln>
        </p:spPr>
        <p:txBody>
          <a:bodyPr anchor="ctr"/>
          <a:lstStyle/>
          <a:p>
            <a:pPr lvl="0" indent="0"/>
            <a:r>
              <a:rPr lang="en-US" altLang="zh-CN" sz="7200" dirty="0">
                <a:solidFill>
                  <a:srgbClr val="FE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</a:t>
            </a:r>
            <a:endParaRPr lang="zh-CN" altLang="en-US" sz="7200" dirty="0">
              <a:solidFill>
                <a:srgbClr val="FE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776" name="MH_SubTitle_3"/>
          <p:cNvSpPr/>
          <p:nvPr/>
        </p:nvSpPr>
        <p:spPr>
          <a:xfrm>
            <a:off x="3241675" y="4524375"/>
            <a:ext cx="4598988" cy="12017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>
              <a:lnSpc>
                <a:spcPts val="2300"/>
              </a:lnSpc>
            </a:pPr>
            <a:r>
              <a:rPr lang="zh-CN" altLang="en-US" dirty="0">
                <a:solidFill>
                  <a:srgbClr val="D6009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作业提交不成功的话，建议先换谷歌浏览器和网络环境好的地方尝试提交。</a:t>
            </a:r>
            <a:endParaRPr lang="zh-CN" altLang="en-US" dirty="0">
              <a:solidFill>
                <a:srgbClr val="D60093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777" name="MH_Other_6"/>
          <p:cNvSpPr txBox="1"/>
          <p:nvPr/>
        </p:nvSpPr>
        <p:spPr>
          <a:xfrm>
            <a:off x="2259013" y="4710113"/>
            <a:ext cx="1735137" cy="7683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1" indent="0"/>
            <a:r>
              <a:rPr lang="en-US" altLang="zh-CN" sz="4400" dirty="0">
                <a:solidFill>
                  <a:srgbClr val="FE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|</a:t>
            </a:r>
            <a:endParaRPr lang="zh-CN" altLang="en-US" sz="4400" dirty="0">
              <a:solidFill>
                <a:srgbClr val="FE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778" name="MH_PageTitle"/>
          <p:cNvSpPr>
            <a:spLocks noGrp="1"/>
          </p:cNvSpPr>
          <p:nvPr>
            <p:ph type="title"/>
          </p:nvPr>
        </p:nvSpPr>
        <p:spPr>
          <a:xfrm>
            <a:off x="3582988" y="1168400"/>
            <a:ext cx="2208212" cy="665163"/>
          </a:xfrm>
        </p:spPr>
        <p:txBody>
          <a:bodyPr wrap="square" lIns="91440" tIns="45720" rIns="91440" bIns="45720" anchor="ctr"/>
          <a:lstStyle/>
          <a:p>
            <a:pPr lvl="0" eaLnBrk="1" hangingPunct="1"/>
            <a:r>
              <a:rPr lang="zh-CN" altLang="en-US" sz="2000" dirty="0">
                <a:solidFill>
                  <a:srgbClr val="E98E0D"/>
                </a:solidFill>
              </a:rPr>
              <a:t>做作业注意事项</a:t>
            </a:r>
            <a:endParaRPr lang="zh-CN" altLang="en-US" sz="2000" dirty="0">
              <a:solidFill>
                <a:srgbClr val="E98E0D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/>
          </p:cNvSpPr>
          <p:nvPr>
            <p:ph type="title"/>
          </p:nvPr>
        </p:nvSpPr>
        <p:spPr>
          <a:xfrm>
            <a:off x="176213" y="136525"/>
            <a:ext cx="8291512" cy="523220"/>
          </a:xfrm>
          <a:noFill/>
          <a:ln w="9525">
            <a:noFill/>
          </a:ln>
        </p:spPr>
        <p:txBody>
          <a:bodyPr anchor="t">
            <a:spAutoFit/>
          </a:bodyPr>
          <a:lstStyle/>
          <a:p>
            <a:pPr eaLnBrk="1" hangingPunct="1">
              <a:lnSpc>
                <a:spcPct val="100000"/>
              </a:lnSpc>
            </a:pPr>
            <a:r>
              <a:rPr lang="zh-CN" altLang="en-US" sz="2800" kern="12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四：如何考试</a:t>
            </a:r>
            <a:endParaRPr lang="zh-CN" altLang="en-US" sz="2800" kern="1200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4818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4175" y="1319213"/>
            <a:ext cx="8528050" cy="4341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9" name="AutoShape 206"/>
          <p:cNvSpPr/>
          <p:nvPr/>
        </p:nvSpPr>
        <p:spPr>
          <a:xfrm>
            <a:off x="7743825" y="788988"/>
            <a:ext cx="854075" cy="276225"/>
          </a:xfrm>
          <a:prstGeom prst="wedgeRoundRectCallout">
            <a:avLst>
              <a:gd name="adj1" fmla="val 10014"/>
              <a:gd name="adj2" fmla="val 173218"/>
              <a:gd name="adj3" fmla="val 16667"/>
            </a:avLst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r>
              <a:rPr lang="zh-CN" altLang="en-US" sz="1600" b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考试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0" name="AutoShape 206"/>
          <p:cNvSpPr/>
          <p:nvPr/>
        </p:nvSpPr>
        <p:spPr>
          <a:xfrm>
            <a:off x="3649663" y="1811338"/>
            <a:ext cx="960437" cy="276225"/>
          </a:xfrm>
          <a:prstGeom prst="wedgeRoundRectCallout">
            <a:avLst>
              <a:gd name="adj1" fmla="val -98773"/>
              <a:gd name="adj2" fmla="val 173218"/>
              <a:gd name="adj3" fmla="val 16667"/>
            </a:avLst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r>
              <a:rPr lang="zh-CN" altLang="en-US" sz="1400" b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考试分数</a:t>
            </a:r>
            <a:endParaRPr lang="zh-CN" altLang="en-US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MH_Other_1"/>
          <p:cNvSpPr/>
          <p:nvPr/>
        </p:nvSpPr>
        <p:spPr>
          <a:xfrm rot="-5400000">
            <a:off x="1639888" y="3732213"/>
            <a:ext cx="2085975" cy="514350"/>
          </a:xfrm>
          <a:prstGeom prst="parallelogram">
            <a:avLst>
              <a:gd name="adj" fmla="val 156666"/>
            </a:avLst>
          </a:prstGeom>
          <a:solidFill>
            <a:srgbClr val="DDDDDD"/>
          </a:solidFill>
          <a:ln w="9525">
            <a:noFill/>
          </a:ln>
        </p:spPr>
        <p:txBody>
          <a:bodyPr anchor="ctr"/>
          <a:lstStyle/>
          <a:p>
            <a:pPr lvl="0" indent="0" algn="ctr">
              <a:lnSpc>
                <a:spcPct val="80000"/>
              </a:lnSpc>
            </a:pPr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6866" name="MH_Other_2"/>
          <p:cNvSpPr/>
          <p:nvPr/>
        </p:nvSpPr>
        <p:spPr>
          <a:xfrm>
            <a:off x="1608138" y="2771775"/>
            <a:ext cx="184150" cy="174625"/>
          </a:xfrm>
          <a:prstGeom prst="rtTriangle">
            <a:avLst/>
          </a:prstGeom>
          <a:solidFill>
            <a:srgbClr val="DDDDDD"/>
          </a:solidFill>
          <a:ln w="9525">
            <a:noFill/>
          </a:ln>
        </p:spPr>
        <p:txBody>
          <a:bodyPr anchor="ctr"/>
          <a:lstStyle/>
          <a:p>
            <a:pPr lvl="0" indent="0" algn="ctr">
              <a:lnSpc>
                <a:spcPct val="80000"/>
              </a:lnSpc>
            </a:pPr>
            <a:endParaRPr lang="zh-CN" altLang="en-US" sz="7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460" name="MH_SubTitle_1"/>
          <p:cNvSpPr>
            <a:spLocks noChangeArrowheads="1"/>
          </p:cNvSpPr>
          <p:nvPr/>
        </p:nvSpPr>
        <p:spPr bwMode="auto">
          <a:xfrm>
            <a:off x="1055688" y="2946400"/>
            <a:ext cx="1377950" cy="2085975"/>
          </a:xfrm>
          <a:prstGeom prst="rect">
            <a:avLst/>
          </a:prstGeom>
          <a:solidFill>
            <a:srgbClr val="FEFFFF"/>
          </a:solidFill>
          <a:ln w="3175" cmpd="sng">
            <a:solidFill>
              <a:srgbClr val="FEC306"/>
            </a:solidFill>
            <a:miter lim="800000"/>
          </a:ln>
          <a:effectLst>
            <a:outerShdw dist="38100" algn="ctr" rotWithShape="0">
              <a:srgbClr val="000000">
                <a:alpha val="39000"/>
              </a:srgbClr>
            </a:outerShdw>
          </a:effectLst>
        </p:spPr>
        <p:txBody>
          <a:bodyPr lIns="72000" tIns="144000" rIns="72000" bIns="0" anchor="ctr"/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E98E0D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考试有限制时间，点击考试后在右上角会有提示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E98E0D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 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E98E0D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461" name="MH_Other_3"/>
          <p:cNvSpPr>
            <a:spLocks noChangeArrowheads="1"/>
          </p:cNvSpPr>
          <p:nvPr/>
        </p:nvSpPr>
        <p:spPr bwMode="auto">
          <a:xfrm>
            <a:off x="1122363" y="2771775"/>
            <a:ext cx="476250" cy="542925"/>
          </a:xfrm>
          <a:custGeom>
            <a:avLst/>
            <a:gdLst>
              <a:gd name="T0" fmla="*/ 0 w 466725"/>
              <a:gd name="T1" fmla="*/ 0 h 533401"/>
              <a:gd name="T2" fmla="*/ 476250 w 466725"/>
              <a:gd name="T3" fmla="*/ 0 h 533401"/>
              <a:gd name="T4" fmla="*/ 476250 w 466725"/>
              <a:gd name="T5" fmla="*/ 305395 h 533401"/>
              <a:gd name="T6" fmla="*/ 238124 w 466725"/>
              <a:gd name="T7" fmla="*/ 542925 h 533401"/>
              <a:gd name="T8" fmla="*/ 238126 w 466725"/>
              <a:gd name="T9" fmla="*/ 542924 h 533401"/>
              <a:gd name="T10" fmla="*/ 0 w 466725"/>
              <a:gd name="T11" fmla="*/ 305394 h 5334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66725"/>
              <a:gd name="T19" fmla="*/ 0 h 533401"/>
              <a:gd name="T20" fmla="*/ 466725 w 466725"/>
              <a:gd name="T21" fmla="*/ 533401 h 53340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66725" h="533401">
                <a:moveTo>
                  <a:pt x="0" y="0"/>
                </a:moveTo>
                <a:lnTo>
                  <a:pt x="466725" y="0"/>
                </a:lnTo>
                <a:lnTo>
                  <a:pt x="466725" y="300038"/>
                </a:lnTo>
                <a:cubicBezTo>
                  <a:pt x="466725" y="428921"/>
                  <a:pt x="362245" y="533401"/>
                  <a:pt x="233362" y="533401"/>
                </a:cubicBezTo>
                <a:lnTo>
                  <a:pt x="233363" y="533400"/>
                </a:lnTo>
                <a:cubicBezTo>
                  <a:pt x="104480" y="533400"/>
                  <a:pt x="0" y="428920"/>
                  <a:pt x="0" y="300037"/>
                </a:cubicBezTo>
                <a:lnTo>
                  <a:pt x="0" y="0"/>
                </a:lnTo>
                <a:close/>
              </a:path>
            </a:pathLst>
          </a:custGeom>
          <a:solidFill>
            <a:srgbClr val="F5BB01"/>
          </a:solidFill>
          <a:ln w="9525">
            <a:noFill/>
            <a:miter lim="800000"/>
          </a:ln>
          <a:effectLst>
            <a:outerShdw dist="25400" dir="10800000" algn="ctr" rotWithShape="0">
              <a:srgbClr val="000000">
                <a:alpha val="39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A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869" name="MH_Other_4"/>
          <p:cNvSpPr/>
          <p:nvPr/>
        </p:nvSpPr>
        <p:spPr>
          <a:xfrm rot="-5400000">
            <a:off x="3525838" y="3732213"/>
            <a:ext cx="2085975" cy="514350"/>
          </a:xfrm>
          <a:prstGeom prst="parallelogram">
            <a:avLst>
              <a:gd name="adj" fmla="val 156666"/>
            </a:avLst>
          </a:prstGeom>
          <a:solidFill>
            <a:srgbClr val="DDDDDD"/>
          </a:solidFill>
          <a:ln w="9525">
            <a:noFill/>
          </a:ln>
        </p:spPr>
        <p:txBody>
          <a:bodyPr anchor="ctr"/>
          <a:lstStyle/>
          <a:p>
            <a:pPr lvl="0" indent="0" algn="ctr">
              <a:lnSpc>
                <a:spcPct val="80000"/>
              </a:lnSpc>
            </a:pPr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6870" name="MH_Other_5"/>
          <p:cNvSpPr/>
          <p:nvPr/>
        </p:nvSpPr>
        <p:spPr>
          <a:xfrm>
            <a:off x="3494088" y="2771775"/>
            <a:ext cx="184150" cy="174625"/>
          </a:xfrm>
          <a:prstGeom prst="rtTriangle">
            <a:avLst/>
          </a:prstGeom>
          <a:solidFill>
            <a:srgbClr val="DDDDDD"/>
          </a:solidFill>
          <a:ln w="9525">
            <a:noFill/>
          </a:ln>
        </p:spPr>
        <p:txBody>
          <a:bodyPr anchor="ctr"/>
          <a:lstStyle/>
          <a:p>
            <a:pPr lvl="0" indent="0" algn="ctr">
              <a:lnSpc>
                <a:spcPct val="80000"/>
              </a:lnSpc>
            </a:pPr>
            <a:endParaRPr lang="zh-CN" altLang="en-US" sz="7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464" name="MH_SubTitle_2"/>
          <p:cNvSpPr>
            <a:spLocks noChangeArrowheads="1"/>
          </p:cNvSpPr>
          <p:nvPr/>
        </p:nvSpPr>
        <p:spPr bwMode="auto">
          <a:xfrm>
            <a:off x="2940050" y="2946400"/>
            <a:ext cx="1377950" cy="2085975"/>
          </a:xfrm>
          <a:prstGeom prst="rect">
            <a:avLst/>
          </a:prstGeom>
          <a:solidFill>
            <a:srgbClr val="FEFFFF"/>
          </a:solidFill>
          <a:ln w="3175" cmpd="sng">
            <a:solidFill>
              <a:srgbClr val="60A7FE"/>
            </a:solidFill>
            <a:miter lim="800000"/>
          </a:ln>
          <a:effectLst>
            <a:outerShdw dist="38100" algn="ctr" rotWithShape="0">
              <a:srgbClr val="000000">
                <a:alpha val="39000"/>
              </a:srgbClr>
            </a:outerShdw>
          </a:effectLst>
        </p:spPr>
        <p:txBody>
          <a:bodyPr lIns="72000" tIns="144000" rIns="72000" bIns="0" anchor="ctr"/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1800" b="0" i="0" u="none" strike="noStrike" kern="1200" cap="none" spc="0" normalizeH="0" baseline="0" noProof="0">
                <a:ln>
                  <a:noFill/>
                </a:ln>
                <a:solidFill>
                  <a:srgbClr val="5FA7F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考试一旦点击开始，将立即开始计时，退出时间依然计时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5FA7F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 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5FA7F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465" name="MH_Other_6"/>
          <p:cNvSpPr>
            <a:spLocks noChangeArrowheads="1"/>
          </p:cNvSpPr>
          <p:nvPr/>
        </p:nvSpPr>
        <p:spPr bwMode="auto">
          <a:xfrm>
            <a:off x="3008313" y="2771775"/>
            <a:ext cx="476250" cy="542925"/>
          </a:xfrm>
          <a:custGeom>
            <a:avLst/>
            <a:gdLst>
              <a:gd name="T0" fmla="*/ 0 w 466725"/>
              <a:gd name="T1" fmla="*/ 0 h 533401"/>
              <a:gd name="T2" fmla="*/ 476250 w 466725"/>
              <a:gd name="T3" fmla="*/ 0 h 533401"/>
              <a:gd name="T4" fmla="*/ 476250 w 466725"/>
              <a:gd name="T5" fmla="*/ 305395 h 533401"/>
              <a:gd name="T6" fmla="*/ 238124 w 466725"/>
              <a:gd name="T7" fmla="*/ 542925 h 533401"/>
              <a:gd name="T8" fmla="*/ 238126 w 466725"/>
              <a:gd name="T9" fmla="*/ 542924 h 533401"/>
              <a:gd name="T10" fmla="*/ 0 w 466725"/>
              <a:gd name="T11" fmla="*/ 305394 h 5334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66725"/>
              <a:gd name="T19" fmla="*/ 0 h 533401"/>
              <a:gd name="T20" fmla="*/ 466725 w 466725"/>
              <a:gd name="T21" fmla="*/ 533401 h 53340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66725" h="533401">
                <a:moveTo>
                  <a:pt x="0" y="0"/>
                </a:moveTo>
                <a:lnTo>
                  <a:pt x="466725" y="0"/>
                </a:lnTo>
                <a:lnTo>
                  <a:pt x="466725" y="300038"/>
                </a:lnTo>
                <a:cubicBezTo>
                  <a:pt x="466725" y="428921"/>
                  <a:pt x="362245" y="533401"/>
                  <a:pt x="233362" y="533401"/>
                </a:cubicBezTo>
                <a:lnTo>
                  <a:pt x="233363" y="533400"/>
                </a:lnTo>
                <a:cubicBezTo>
                  <a:pt x="104480" y="533400"/>
                  <a:pt x="0" y="428920"/>
                  <a:pt x="0" y="300037"/>
                </a:cubicBezTo>
                <a:lnTo>
                  <a:pt x="0" y="0"/>
                </a:lnTo>
                <a:close/>
              </a:path>
            </a:pathLst>
          </a:custGeom>
          <a:solidFill>
            <a:srgbClr val="5FA7FE"/>
          </a:solidFill>
          <a:ln w="9525">
            <a:noFill/>
            <a:miter lim="800000"/>
          </a:ln>
          <a:effectLst>
            <a:outerShdw dist="25400" dir="10800000" algn="ctr" rotWithShape="0">
              <a:srgbClr val="000000">
                <a:alpha val="39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B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873" name="MH_Other_7"/>
          <p:cNvSpPr/>
          <p:nvPr/>
        </p:nvSpPr>
        <p:spPr>
          <a:xfrm rot="-5400000">
            <a:off x="5410200" y="3732213"/>
            <a:ext cx="2085975" cy="514350"/>
          </a:xfrm>
          <a:prstGeom prst="parallelogram">
            <a:avLst>
              <a:gd name="adj" fmla="val 156666"/>
            </a:avLst>
          </a:prstGeom>
          <a:solidFill>
            <a:srgbClr val="DDDDDD"/>
          </a:solidFill>
          <a:ln w="9525">
            <a:noFill/>
          </a:ln>
        </p:spPr>
        <p:txBody>
          <a:bodyPr anchor="ctr"/>
          <a:lstStyle/>
          <a:p>
            <a:pPr lvl="0" indent="0" algn="ctr">
              <a:lnSpc>
                <a:spcPct val="80000"/>
              </a:lnSpc>
            </a:pPr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6874" name="MH_Other_8"/>
          <p:cNvSpPr/>
          <p:nvPr/>
        </p:nvSpPr>
        <p:spPr>
          <a:xfrm>
            <a:off x="5378450" y="2771775"/>
            <a:ext cx="184150" cy="174625"/>
          </a:xfrm>
          <a:prstGeom prst="rtTriangle">
            <a:avLst/>
          </a:prstGeom>
          <a:solidFill>
            <a:srgbClr val="DDDDDD"/>
          </a:solidFill>
          <a:ln w="9525">
            <a:noFill/>
          </a:ln>
        </p:spPr>
        <p:txBody>
          <a:bodyPr anchor="ctr"/>
          <a:lstStyle/>
          <a:p>
            <a:pPr lvl="0" indent="0" algn="ctr">
              <a:lnSpc>
                <a:spcPct val="80000"/>
              </a:lnSpc>
            </a:pPr>
            <a:endParaRPr lang="zh-CN" altLang="en-US" sz="7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468" name="MH_SubTitle_3"/>
          <p:cNvSpPr>
            <a:spLocks noChangeArrowheads="1"/>
          </p:cNvSpPr>
          <p:nvPr/>
        </p:nvSpPr>
        <p:spPr bwMode="auto">
          <a:xfrm>
            <a:off x="4826000" y="2946400"/>
            <a:ext cx="1377950" cy="2085975"/>
          </a:xfrm>
          <a:prstGeom prst="rect">
            <a:avLst/>
          </a:prstGeom>
          <a:solidFill>
            <a:srgbClr val="FEFFFF"/>
          </a:solidFill>
          <a:ln w="3175" cmpd="sng">
            <a:solidFill>
              <a:srgbClr val="71CC36"/>
            </a:solidFill>
            <a:miter lim="800000"/>
          </a:ln>
          <a:effectLst>
            <a:outerShdw dist="38100" algn="ctr" rotWithShape="0">
              <a:srgbClr val="000000">
                <a:alpha val="39000"/>
              </a:srgbClr>
            </a:outerShdw>
          </a:effectLst>
        </p:spPr>
        <p:txBody>
          <a:bodyPr lIns="72000" tIns="144000" rIns="72000" bIns="0" anchor="ctr"/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一定要注意考试时间，错过考试时间按0分处理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72CC36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 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72CC36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469" name="MH_Other_9"/>
          <p:cNvSpPr>
            <a:spLocks noChangeArrowheads="1"/>
          </p:cNvSpPr>
          <p:nvPr/>
        </p:nvSpPr>
        <p:spPr bwMode="auto">
          <a:xfrm>
            <a:off x="4894263" y="2771775"/>
            <a:ext cx="474663" cy="542925"/>
          </a:xfrm>
          <a:custGeom>
            <a:avLst/>
            <a:gdLst>
              <a:gd name="T0" fmla="*/ 0 w 466725"/>
              <a:gd name="T1" fmla="*/ 0 h 533401"/>
              <a:gd name="T2" fmla="*/ 474662 w 466725"/>
              <a:gd name="T3" fmla="*/ 0 h 533401"/>
              <a:gd name="T4" fmla="*/ 474662 w 466725"/>
              <a:gd name="T5" fmla="*/ 305395 h 533401"/>
              <a:gd name="T6" fmla="*/ 237330 w 466725"/>
              <a:gd name="T7" fmla="*/ 542925 h 533401"/>
              <a:gd name="T8" fmla="*/ 237332 w 466725"/>
              <a:gd name="T9" fmla="*/ 542924 h 533401"/>
              <a:gd name="T10" fmla="*/ 0 w 466725"/>
              <a:gd name="T11" fmla="*/ 305394 h 5334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66725"/>
              <a:gd name="T19" fmla="*/ 0 h 533401"/>
              <a:gd name="T20" fmla="*/ 466725 w 466725"/>
              <a:gd name="T21" fmla="*/ 533401 h 53340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66725" h="533401">
                <a:moveTo>
                  <a:pt x="0" y="0"/>
                </a:moveTo>
                <a:lnTo>
                  <a:pt x="466725" y="0"/>
                </a:lnTo>
                <a:lnTo>
                  <a:pt x="466725" y="300038"/>
                </a:lnTo>
                <a:cubicBezTo>
                  <a:pt x="466725" y="428921"/>
                  <a:pt x="362245" y="533401"/>
                  <a:pt x="233362" y="533401"/>
                </a:cubicBezTo>
                <a:lnTo>
                  <a:pt x="233363" y="533400"/>
                </a:lnTo>
                <a:cubicBezTo>
                  <a:pt x="104480" y="533400"/>
                  <a:pt x="0" y="428920"/>
                  <a:pt x="0" y="300037"/>
                </a:cubicBezTo>
                <a:lnTo>
                  <a:pt x="0" y="0"/>
                </a:lnTo>
                <a:close/>
              </a:path>
            </a:pathLst>
          </a:custGeom>
          <a:solidFill>
            <a:srgbClr val="72CC36"/>
          </a:solidFill>
          <a:ln w="9525">
            <a:noFill/>
            <a:miter lim="800000"/>
          </a:ln>
          <a:effectLst>
            <a:outerShdw dist="25400" dir="10800000" algn="ctr" rotWithShape="0">
              <a:srgbClr val="000000">
                <a:alpha val="39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C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877" name="MH_Other_10"/>
          <p:cNvSpPr/>
          <p:nvPr/>
        </p:nvSpPr>
        <p:spPr>
          <a:xfrm>
            <a:off x="7264400" y="2771775"/>
            <a:ext cx="184150" cy="174625"/>
          </a:xfrm>
          <a:prstGeom prst="rtTriangle">
            <a:avLst/>
          </a:prstGeom>
          <a:solidFill>
            <a:srgbClr val="DDDDDD"/>
          </a:solidFill>
          <a:ln w="9525">
            <a:noFill/>
          </a:ln>
        </p:spPr>
        <p:txBody>
          <a:bodyPr anchor="ctr"/>
          <a:lstStyle/>
          <a:p>
            <a:pPr lvl="0" indent="0" algn="ctr">
              <a:lnSpc>
                <a:spcPct val="80000"/>
              </a:lnSpc>
            </a:pPr>
            <a:endParaRPr lang="zh-CN" altLang="en-US" sz="7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471" name="MH_SubTitle_4"/>
          <p:cNvSpPr>
            <a:spLocks noChangeArrowheads="1"/>
          </p:cNvSpPr>
          <p:nvPr/>
        </p:nvSpPr>
        <p:spPr bwMode="auto">
          <a:xfrm>
            <a:off x="6710363" y="2946400"/>
            <a:ext cx="1377950" cy="2085975"/>
          </a:xfrm>
          <a:prstGeom prst="rect">
            <a:avLst/>
          </a:prstGeom>
          <a:solidFill>
            <a:srgbClr val="FEFFFF"/>
          </a:solidFill>
          <a:ln w="3175" cmpd="sng">
            <a:solidFill>
              <a:srgbClr val="E85D46"/>
            </a:solidFill>
            <a:miter lim="800000"/>
          </a:ln>
          <a:effectLst>
            <a:outerShdw dist="38100" algn="ctr" rotWithShape="0">
              <a:srgbClr val="000000">
                <a:alpha val="39000"/>
              </a:srgbClr>
            </a:outerShdw>
          </a:effectLst>
        </p:spPr>
        <p:txBody>
          <a:bodyPr lIns="72000" tIns="144000" rIns="72000" bIns="0" anchor="ctr"/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E85C45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在时间结束之前，一定要提交考试，保存不提交没有成绩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E85C45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472" name="MH_Other_11"/>
          <p:cNvSpPr>
            <a:spLocks noChangeArrowheads="1"/>
          </p:cNvSpPr>
          <p:nvPr/>
        </p:nvSpPr>
        <p:spPr bwMode="auto">
          <a:xfrm>
            <a:off x="6778625" y="2771775"/>
            <a:ext cx="476250" cy="542925"/>
          </a:xfrm>
          <a:custGeom>
            <a:avLst/>
            <a:gdLst>
              <a:gd name="T0" fmla="*/ 0 w 466725"/>
              <a:gd name="T1" fmla="*/ 0 h 533401"/>
              <a:gd name="T2" fmla="*/ 476250 w 466725"/>
              <a:gd name="T3" fmla="*/ 0 h 533401"/>
              <a:gd name="T4" fmla="*/ 476250 w 466725"/>
              <a:gd name="T5" fmla="*/ 305395 h 533401"/>
              <a:gd name="T6" fmla="*/ 238124 w 466725"/>
              <a:gd name="T7" fmla="*/ 542925 h 533401"/>
              <a:gd name="T8" fmla="*/ 238126 w 466725"/>
              <a:gd name="T9" fmla="*/ 542924 h 533401"/>
              <a:gd name="T10" fmla="*/ 0 w 466725"/>
              <a:gd name="T11" fmla="*/ 305394 h 5334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66725"/>
              <a:gd name="T19" fmla="*/ 0 h 533401"/>
              <a:gd name="T20" fmla="*/ 466725 w 466725"/>
              <a:gd name="T21" fmla="*/ 533401 h 53340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66725" h="533401">
                <a:moveTo>
                  <a:pt x="0" y="0"/>
                </a:moveTo>
                <a:lnTo>
                  <a:pt x="466725" y="0"/>
                </a:lnTo>
                <a:lnTo>
                  <a:pt x="466725" y="300038"/>
                </a:lnTo>
                <a:cubicBezTo>
                  <a:pt x="466725" y="428921"/>
                  <a:pt x="362245" y="533401"/>
                  <a:pt x="233362" y="533401"/>
                </a:cubicBezTo>
                <a:lnTo>
                  <a:pt x="233363" y="533400"/>
                </a:lnTo>
                <a:cubicBezTo>
                  <a:pt x="104480" y="533400"/>
                  <a:pt x="0" y="428920"/>
                  <a:pt x="0" y="300037"/>
                </a:cubicBezTo>
                <a:lnTo>
                  <a:pt x="0" y="0"/>
                </a:lnTo>
                <a:close/>
              </a:path>
            </a:pathLst>
          </a:custGeom>
          <a:solidFill>
            <a:srgbClr val="E85C45"/>
          </a:solidFill>
          <a:ln w="9525">
            <a:noFill/>
            <a:miter lim="800000"/>
          </a:ln>
          <a:effectLst>
            <a:outerShdw dist="25400" dir="10800000" algn="ctr" rotWithShape="0">
              <a:srgbClr val="000000">
                <a:alpha val="39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D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880" name="MH_PageTitle"/>
          <p:cNvSpPr>
            <a:spLocks noGrp="1"/>
          </p:cNvSpPr>
          <p:nvPr>
            <p:ph type="title"/>
          </p:nvPr>
        </p:nvSpPr>
        <p:spPr>
          <a:xfrm>
            <a:off x="3206750" y="1235075"/>
            <a:ext cx="2222500" cy="815975"/>
          </a:xfrm>
        </p:spPr>
        <p:txBody>
          <a:bodyPr wrap="square" lIns="91440" tIns="45720" rIns="91440" bIns="45720" anchor="ctr"/>
          <a:lstStyle/>
          <a:p>
            <a:pPr lvl="0" eaLnBrk="1" hangingPunct="1"/>
            <a:r>
              <a:rPr lang="zh-CN" altLang="en-US" sz="2400" dirty="0">
                <a:solidFill>
                  <a:srgbClr val="E98E0D"/>
                </a:solidFill>
              </a:rPr>
              <a:t>考试注意事项</a:t>
            </a:r>
            <a:endParaRPr lang="zh-CN" altLang="en-US" sz="2400" dirty="0">
              <a:solidFill>
                <a:srgbClr val="E98E0D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1545" y="1929130"/>
            <a:ext cx="7686675" cy="3503930"/>
          </a:xfrm>
          <a:prstGeom prst="rect">
            <a:avLst/>
          </a:prstGeom>
        </p:spPr>
      </p:pic>
      <p:sp>
        <p:nvSpPr>
          <p:cNvPr id="37889" name="Rectangle 2"/>
          <p:cNvSpPr>
            <a:spLocks noGrp="1"/>
          </p:cNvSpPr>
          <p:nvPr>
            <p:ph type="title"/>
          </p:nvPr>
        </p:nvSpPr>
        <p:spPr>
          <a:xfrm>
            <a:off x="419100" y="157163"/>
            <a:ext cx="8291513" cy="523220"/>
          </a:xfrm>
          <a:noFill/>
          <a:ln w="9525">
            <a:noFill/>
          </a:ln>
        </p:spPr>
        <p:txBody>
          <a:bodyPr anchor="t">
            <a:spAutoFit/>
          </a:bodyPr>
          <a:lstStyle/>
          <a:p>
            <a:pPr eaLnBrk="1" hangingPunct="1">
              <a:lnSpc>
                <a:spcPct val="100000"/>
              </a:lnSpc>
            </a:pPr>
            <a:r>
              <a:rPr lang="zh-CN" altLang="en-US" sz="2800" kern="12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五：如何查看统计</a:t>
            </a:r>
            <a:endParaRPr lang="zh-CN" altLang="en-US" sz="2800" kern="1200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892" name="AutoShape 206"/>
          <p:cNvSpPr/>
          <p:nvPr/>
        </p:nvSpPr>
        <p:spPr>
          <a:xfrm>
            <a:off x="1774825" y="5680075"/>
            <a:ext cx="962025" cy="276225"/>
          </a:xfrm>
          <a:prstGeom prst="wedgeRoundRectCallout">
            <a:avLst>
              <a:gd name="adj1" fmla="val -73102"/>
              <a:gd name="adj2" fmla="val -478045"/>
              <a:gd name="adj3" fmla="val 16667"/>
            </a:avLst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学习记录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MH_PageTitle"/>
          <p:cNvSpPr>
            <a:spLocks noGrp="1"/>
          </p:cNvSpPr>
          <p:nvPr>
            <p:ph type="title"/>
          </p:nvPr>
        </p:nvSpPr>
        <p:spPr>
          <a:xfrm>
            <a:off x="669925" y="211138"/>
            <a:ext cx="2520950" cy="625475"/>
          </a:xfrm>
          <a:noFill/>
          <a:ln w="9525">
            <a:noFill/>
          </a:ln>
        </p:spPr>
        <p:txBody>
          <a:bodyPr anchor="t">
            <a:spAutoFit/>
          </a:bodyPr>
          <a:lstStyle/>
          <a:p>
            <a:pPr eaLnBrk="1" hangingPunct="1">
              <a:lnSpc>
                <a:spcPct val="100000"/>
              </a:lnSpc>
            </a:pPr>
            <a:r>
              <a:rPr lang="zh-CN" altLang="en-US" sz="2800" kern="12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统计功能详解：</a:t>
            </a:r>
            <a:endParaRPr lang="zh-CN" altLang="en-US" sz="2800" kern="1200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38" name="MH_Other_1"/>
          <p:cNvSpPr/>
          <p:nvPr/>
        </p:nvSpPr>
        <p:spPr>
          <a:xfrm>
            <a:off x="1169988" y="1668463"/>
            <a:ext cx="1520825" cy="749300"/>
          </a:xfrm>
          <a:custGeom>
            <a:avLst/>
            <a:gdLst>
              <a:gd name="txL" fmla="*/ 0 w 1521440"/>
              <a:gd name="txT" fmla="*/ 0 h 749300"/>
              <a:gd name="txR" fmla="*/ 1521440 w 1521440"/>
              <a:gd name="txB" fmla="*/ 749300 h 749300"/>
            </a:gdLst>
            <a:ahLst/>
            <a:cxnLst>
              <a:cxn ang="0">
                <a:pos x="0" y="0"/>
              </a:cxn>
              <a:cxn ang="0">
                <a:pos x="1519595" y="0"/>
              </a:cxn>
              <a:cxn ang="0">
                <a:pos x="1505412" y="140870"/>
              </a:cxn>
              <a:cxn ang="0">
                <a:pos x="759799" y="749300"/>
              </a:cxn>
              <a:cxn ang="0">
                <a:pos x="14183" y="140870"/>
              </a:cxn>
            </a:cxnLst>
            <a:rect l="txL" t="txT" r="txR" b="txB"/>
            <a:pathLst>
              <a:path w="1521440" h="749300">
                <a:moveTo>
                  <a:pt x="0" y="0"/>
                </a:moveTo>
                <a:lnTo>
                  <a:pt x="1521440" y="0"/>
                </a:lnTo>
                <a:lnTo>
                  <a:pt x="1507239" y="140870"/>
                </a:lnTo>
                <a:cubicBezTo>
                  <a:pt x="1436185" y="488100"/>
                  <a:pt x="1128956" y="749300"/>
                  <a:pt x="760720" y="749300"/>
                </a:cubicBezTo>
                <a:cubicBezTo>
                  <a:pt x="392484" y="749300"/>
                  <a:pt x="85255" y="488100"/>
                  <a:pt x="14201" y="140870"/>
                </a:cubicBezTo>
                <a:lnTo>
                  <a:pt x="0" y="0"/>
                </a:lnTo>
                <a:close/>
              </a:path>
            </a:pathLst>
          </a:custGeom>
          <a:solidFill>
            <a:srgbClr val="99CC00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lvl="0" indent="0" algn="ctr"/>
            <a:r>
              <a:rPr lang="en-US" altLang="zh-CN" sz="3200" b="1" dirty="0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01</a:t>
            </a:r>
            <a:endParaRPr lang="zh-CN" altLang="en-US" sz="3200" b="1" dirty="0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39939" name="MH_Other_2"/>
          <p:cNvPicPr/>
          <p:nvPr/>
        </p:nvPicPr>
        <p:blipFill>
          <a:blip r:embed="rId1"/>
          <a:srcRect t="50887"/>
          <a:stretch>
            <a:fillRect/>
          </a:stretch>
        </p:blipFill>
        <p:spPr>
          <a:xfrm>
            <a:off x="669925" y="1668463"/>
            <a:ext cx="2520950" cy="10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0" name="MH_Text_1"/>
          <p:cNvSpPr/>
          <p:nvPr/>
        </p:nvSpPr>
        <p:spPr>
          <a:xfrm>
            <a:off x="855663" y="3340100"/>
            <a:ext cx="2149475" cy="17748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 algn="ctr">
              <a:lnSpc>
                <a:spcPct val="130000"/>
              </a:lnSpc>
            </a:pPr>
            <a:r>
              <a:rPr lang="zh-CN" altLang="en-US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可以查看各项比例和成绩，以及任务完成数和总成绩</a:t>
            </a:r>
            <a:endParaRPr lang="zh-CN" altLang="en-US" sz="1600" dirty="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9941" name="MH_SubTitle_1"/>
          <p:cNvSpPr/>
          <p:nvPr/>
        </p:nvSpPr>
        <p:spPr>
          <a:xfrm>
            <a:off x="855663" y="2582863"/>
            <a:ext cx="2149475" cy="5667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algn="ctr"/>
            <a:r>
              <a:rPr lang="zh-CN" altLang="en-US" sz="2000" b="1" dirty="0">
                <a:solidFill>
                  <a:srgbClr val="910B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进度统计</a:t>
            </a:r>
            <a:endParaRPr lang="zh-CN" altLang="en-US" sz="2000" b="1" dirty="0">
              <a:solidFill>
                <a:srgbClr val="910B1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42" name="MH_Other_3"/>
          <p:cNvSpPr/>
          <p:nvPr/>
        </p:nvSpPr>
        <p:spPr>
          <a:xfrm>
            <a:off x="3811588" y="1668463"/>
            <a:ext cx="1520825" cy="749300"/>
          </a:xfrm>
          <a:custGeom>
            <a:avLst/>
            <a:gdLst>
              <a:gd name="txL" fmla="*/ 0 w 1521440"/>
              <a:gd name="txT" fmla="*/ 0 h 749300"/>
              <a:gd name="txR" fmla="*/ 1521440 w 1521440"/>
              <a:gd name="txB" fmla="*/ 749300 h 749300"/>
            </a:gdLst>
            <a:ahLst/>
            <a:cxnLst>
              <a:cxn ang="0">
                <a:pos x="0" y="0"/>
              </a:cxn>
              <a:cxn ang="0">
                <a:pos x="1519595" y="0"/>
              </a:cxn>
              <a:cxn ang="0">
                <a:pos x="1505412" y="140870"/>
              </a:cxn>
              <a:cxn ang="0">
                <a:pos x="759799" y="749300"/>
              </a:cxn>
              <a:cxn ang="0">
                <a:pos x="14183" y="140870"/>
              </a:cxn>
            </a:cxnLst>
            <a:rect l="txL" t="txT" r="txR" b="txB"/>
            <a:pathLst>
              <a:path w="1521440" h="749300">
                <a:moveTo>
                  <a:pt x="0" y="0"/>
                </a:moveTo>
                <a:lnTo>
                  <a:pt x="1521440" y="0"/>
                </a:lnTo>
                <a:lnTo>
                  <a:pt x="1507239" y="140870"/>
                </a:lnTo>
                <a:cubicBezTo>
                  <a:pt x="1436185" y="488100"/>
                  <a:pt x="1128956" y="749300"/>
                  <a:pt x="760720" y="749300"/>
                </a:cubicBezTo>
                <a:cubicBezTo>
                  <a:pt x="392484" y="749300"/>
                  <a:pt x="85255" y="488100"/>
                  <a:pt x="14201" y="140870"/>
                </a:cubicBezTo>
                <a:lnTo>
                  <a:pt x="0" y="0"/>
                </a:lnTo>
                <a:close/>
              </a:path>
            </a:pathLst>
          </a:custGeom>
          <a:solidFill>
            <a:srgbClr val="99CCFF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lvl="0" indent="0" algn="ctr"/>
            <a:r>
              <a:rPr lang="en-US" altLang="zh-CN" sz="3200" b="1" dirty="0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02</a:t>
            </a:r>
            <a:endParaRPr lang="zh-CN" altLang="en-US" sz="3200" b="1" dirty="0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39943" name="MH_Other_4"/>
          <p:cNvPicPr/>
          <p:nvPr/>
        </p:nvPicPr>
        <p:blipFill>
          <a:blip r:embed="rId1"/>
          <a:srcRect t="50887"/>
          <a:stretch>
            <a:fillRect/>
          </a:stretch>
        </p:blipFill>
        <p:spPr>
          <a:xfrm>
            <a:off x="3311525" y="1668463"/>
            <a:ext cx="2520950" cy="10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4" name="MH_Text_2"/>
          <p:cNvSpPr/>
          <p:nvPr/>
        </p:nvSpPr>
        <p:spPr>
          <a:xfrm>
            <a:off x="3497263" y="3405188"/>
            <a:ext cx="2149475" cy="17748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 algn="ctr">
              <a:lnSpc>
                <a:spcPct val="130000"/>
              </a:lnSpc>
            </a:pPr>
            <a:r>
              <a:rPr lang="zh-CN" altLang="en-US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可以查看作业的分数和视频完成情况</a:t>
            </a:r>
            <a:endParaRPr lang="zh-CN" altLang="en-US" sz="1600" dirty="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9945" name="MH_SubTitle_2"/>
          <p:cNvSpPr/>
          <p:nvPr/>
        </p:nvSpPr>
        <p:spPr>
          <a:xfrm>
            <a:off x="3497263" y="2582863"/>
            <a:ext cx="2149475" cy="5667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algn="ctr"/>
            <a:r>
              <a:rPr lang="zh-CN" altLang="en-US" sz="2000" b="1" dirty="0">
                <a:solidFill>
                  <a:srgbClr val="A63E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章节统计</a:t>
            </a:r>
            <a:endParaRPr lang="zh-CN" altLang="en-US" sz="2000" b="1" dirty="0">
              <a:solidFill>
                <a:srgbClr val="A63E0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46" name="MH_Other_5"/>
          <p:cNvSpPr/>
          <p:nvPr/>
        </p:nvSpPr>
        <p:spPr>
          <a:xfrm>
            <a:off x="6453188" y="1668463"/>
            <a:ext cx="1520825" cy="749300"/>
          </a:xfrm>
          <a:custGeom>
            <a:avLst/>
            <a:gdLst>
              <a:gd name="txL" fmla="*/ 0 w 1521440"/>
              <a:gd name="txT" fmla="*/ 0 h 749300"/>
              <a:gd name="txR" fmla="*/ 1521440 w 1521440"/>
              <a:gd name="txB" fmla="*/ 749300 h 749300"/>
            </a:gdLst>
            <a:ahLst/>
            <a:cxnLst>
              <a:cxn ang="0">
                <a:pos x="0" y="0"/>
              </a:cxn>
              <a:cxn ang="0">
                <a:pos x="1519595" y="0"/>
              </a:cxn>
              <a:cxn ang="0">
                <a:pos x="1505412" y="140870"/>
              </a:cxn>
              <a:cxn ang="0">
                <a:pos x="759799" y="749300"/>
              </a:cxn>
              <a:cxn ang="0">
                <a:pos x="14183" y="140870"/>
              </a:cxn>
            </a:cxnLst>
            <a:rect l="txL" t="txT" r="txR" b="txB"/>
            <a:pathLst>
              <a:path w="1521440" h="749300">
                <a:moveTo>
                  <a:pt x="0" y="0"/>
                </a:moveTo>
                <a:lnTo>
                  <a:pt x="1521440" y="0"/>
                </a:lnTo>
                <a:lnTo>
                  <a:pt x="1507239" y="140870"/>
                </a:lnTo>
                <a:cubicBezTo>
                  <a:pt x="1436185" y="488100"/>
                  <a:pt x="1128956" y="749300"/>
                  <a:pt x="760720" y="749300"/>
                </a:cubicBezTo>
                <a:cubicBezTo>
                  <a:pt x="392484" y="749300"/>
                  <a:pt x="85255" y="488100"/>
                  <a:pt x="14201" y="140870"/>
                </a:cubicBezTo>
                <a:lnTo>
                  <a:pt x="0" y="0"/>
                </a:lnTo>
                <a:close/>
              </a:path>
            </a:pathLst>
          </a:custGeom>
          <a:solidFill>
            <a:srgbClr val="C68F2C"/>
          </a:solidFill>
          <a:ln w="9525">
            <a:noFill/>
          </a:ln>
        </p:spPr>
        <p:txBody>
          <a:bodyPr anchor="ctr"/>
          <a:lstStyle/>
          <a:p>
            <a:pPr lvl="0" indent="0" algn="ctr"/>
            <a:r>
              <a:rPr lang="en-US" altLang="zh-CN" sz="3200" b="1" dirty="0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03</a:t>
            </a:r>
            <a:endParaRPr lang="zh-CN" altLang="en-US" sz="3200" b="1" dirty="0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39947" name="MH_Other_6"/>
          <p:cNvPicPr/>
          <p:nvPr/>
        </p:nvPicPr>
        <p:blipFill>
          <a:blip r:embed="rId1"/>
          <a:srcRect t="50887"/>
          <a:stretch>
            <a:fillRect/>
          </a:stretch>
        </p:blipFill>
        <p:spPr>
          <a:xfrm>
            <a:off x="6042025" y="1668463"/>
            <a:ext cx="2520950" cy="10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8" name="MH_Text_3"/>
          <p:cNvSpPr/>
          <p:nvPr/>
        </p:nvSpPr>
        <p:spPr>
          <a:xfrm>
            <a:off x="6138863" y="3405188"/>
            <a:ext cx="2149475" cy="17748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 algn="ctr">
              <a:lnSpc>
                <a:spcPct val="130000"/>
              </a:lnSpc>
            </a:pPr>
            <a:r>
              <a:rPr lang="zh-CN" altLang="en-US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可以按照月份查看每个月的访问量</a:t>
            </a:r>
            <a:endParaRPr lang="zh-CN" altLang="en-US" sz="1600" dirty="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9949" name="MH_SubTitle_3"/>
          <p:cNvSpPr/>
          <p:nvPr/>
        </p:nvSpPr>
        <p:spPr>
          <a:xfrm>
            <a:off x="6138863" y="2582863"/>
            <a:ext cx="2149475" cy="5667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algn="ctr"/>
            <a:r>
              <a:rPr lang="zh-CN" altLang="en-US" sz="2000" b="1" dirty="0">
                <a:solidFill>
                  <a:srgbClr val="A951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访问统计</a:t>
            </a:r>
            <a:endParaRPr lang="zh-CN" altLang="en-US" sz="2000" b="1" dirty="0">
              <a:solidFill>
                <a:srgbClr val="A951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9" name="MH_PageTitle"/>
          <p:cNvSpPr>
            <a:spLocks noGrp="1"/>
          </p:cNvSpPr>
          <p:nvPr/>
        </p:nvSpPr>
        <p:spPr>
          <a:xfrm>
            <a:off x="787400" y="2507933"/>
            <a:ext cx="7886700" cy="1325562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lvl="0" algn="ctr" eaLnBrk="1" hangingPunct="1"/>
            <a:r>
              <a:rPr lang="zh-CN" altLang="zh-CN" sz="6600" dirty="0"/>
              <a:t>手机端</a:t>
            </a:r>
            <a:r>
              <a:rPr lang="zh-CN" altLang="en-US" sz="6600" dirty="0"/>
              <a:t>学习</a:t>
            </a:r>
            <a:endParaRPr lang="zh-CN" altLang="en-US" sz="66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MH_Other_1"/>
          <p:cNvSpPr/>
          <p:nvPr/>
        </p:nvSpPr>
        <p:spPr>
          <a:xfrm>
            <a:off x="774700" y="2649538"/>
            <a:ext cx="2211388" cy="2217737"/>
          </a:xfrm>
          <a:custGeom>
            <a:avLst/>
            <a:gdLst/>
            <a:ahLst/>
            <a:cxnLst>
              <a:cxn ang="0">
                <a:pos x="0" y="248686"/>
              </a:cxn>
              <a:cxn ang="0">
                <a:pos x="211257" y="2217737"/>
              </a:cxn>
              <a:cxn ang="0">
                <a:pos x="2211388" y="1931577"/>
              </a:cxn>
              <a:cxn ang="0">
                <a:pos x="1945613" y="0"/>
              </a:cxn>
              <a:cxn ang="0">
                <a:pos x="0" y="248686"/>
              </a:cxn>
            </a:cxnLst>
            <a:rect l="0" t="0" r="0" b="0"/>
            <a:pathLst>
              <a:path w="8242300" h="8267700">
                <a:moveTo>
                  <a:pt x="0" y="927100"/>
                </a:moveTo>
                <a:lnTo>
                  <a:pt x="787400" y="8267700"/>
                </a:lnTo>
                <a:lnTo>
                  <a:pt x="8242300" y="7200900"/>
                </a:lnTo>
                <a:lnTo>
                  <a:pt x="7251700" y="0"/>
                </a:lnTo>
                <a:lnTo>
                  <a:pt x="0" y="927100"/>
                </a:lnTo>
                <a:close/>
              </a:path>
            </a:pathLst>
          </a:custGeom>
          <a:solidFill>
            <a:srgbClr val="FEF2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0" name="MH_Other_2"/>
          <p:cNvSpPr/>
          <p:nvPr/>
        </p:nvSpPr>
        <p:spPr>
          <a:xfrm>
            <a:off x="3556000" y="2649538"/>
            <a:ext cx="2211388" cy="2217737"/>
          </a:xfrm>
          <a:custGeom>
            <a:avLst/>
            <a:gdLst/>
            <a:ahLst/>
            <a:cxnLst>
              <a:cxn ang="0">
                <a:pos x="0" y="248686"/>
              </a:cxn>
              <a:cxn ang="0">
                <a:pos x="211257" y="2217737"/>
              </a:cxn>
              <a:cxn ang="0">
                <a:pos x="2211388" y="1931577"/>
              </a:cxn>
              <a:cxn ang="0">
                <a:pos x="1945613" y="0"/>
              </a:cxn>
              <a:cxn ang="0">
                <a:pos x="0" y="248686"/>
              </a:cxn>
            </a:cxnLst>
            <a:rect l="0" t="0" r="0" b="0"/>
            <a:pathLst>
              <a:path w="8242300" h="8267700">
                <a:moveTo>
                  <a:pt x="0" y="927100"/>
                </a:moveTo>
                <a:lnTo>
                  <a:pt x="787400" y="8267700"/>
                </a:lnTo>
                <a:lnTo>
                  <a:pt x="8242300" y="7200900"/>
                </a:lnTo>
                <a:lnTo>
                  <a:pt x="7251700" y="0"/>
                </a:lnTo>
                <a:lnTo>
                  <a:pt x="0" y="927100"/>
                </a:lnTo>
                <a:close/>
              </a:path>
            </a:pathLst>
          </a:custGeom>
          <a:solidFill>
            <a:srgbClr val="ECF6E2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1" name="MH_Other_3"/>
          <p:cNvSpPr/>
          <p:nvPr/>
        </p:nvSpPr>
        <p:spPr>
          <a:xfrm>
            <a:off x="6337300" y="2649538"/>
            <a:ext cx="2211388" cy="2217737"/>
          </a:xfrm>
          <a:custGeom>
            <a:avLst/>
            <a:gdLst/>
            <a:ahLst/>
            <a:cxnLst>
              <a:cxn ang="0">
                <a:pos x="0" y="248686"/>
              </a:cxn>
              <a:cxn ang="0">
                <a:pos x="211257" y="2217737"/>
              </a:cxn>
              <a:cxn ang="0">
                <a:pos x="2211388" y="1931577"/>
              </a:cxn>
              <a:cxn ang="0">
                <a:pos x="1945613" y="0"/>
              </a:cxn>
              <a:cxn ang="0">
                <a:pos x="0" y="248686"/>
              </a:cxn>
            </a:cxnLst>
            <a:rect l="0" t="0" r="0" b="0"/>
            <a:pathLst>
              <a:path w="8242300" h="8267700">
                <a:moveTo>
                  <a:pt x="0" y="927100"/>
                </a:moveTo>
                <a:lnTo>
                  <a:pt x="787400" y="8267700"/>
                </a:lnTo>
                <a:lnTo>
                  <a:pt x="8242300" y="7200900"/>
                </a:lnTo>
                <a:lnTo>
                  <a:pt x="7251700" y="0"/>
                </a:lnTo>
                <a:lnTo>
                  <a:pt x="0" y="927100"/>
                </a:lnTo>
                <a:close/>
              </a:path>
            </a:pathLst>
          </a:custGeom>
          <a:solidFill>
            <a:srgbClr val="FBE1E3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2" name="MH_SubTitle_1"/>
          <p:cNvSpPr/>
          <p:nvPr/>
        </p:nvSpPr>
        <p:spPr>
          <a:xfrm>
            <a:off x="685800" y="2444750"/>
            <a:ext cx="2419350" cy="2532063"/>
          </a:xfrm>
          <a:custGeom>
            <a:avLst/>
            <a:gdLst>
              <a:gd name="txL" fmla="*/ 0 w 9017122"/>
              <a:gd name="txT" fmla="*/ 0 h 9436100"/>
              <a:gd name="txR" fmla="*/ 9017122 w 9017122"/>
              <a:gd name="txB" fmla="*/ 9436100 h 9436100"/>
            </a:gdLst>
            <a:ahLst/>
            <a:cxnLst>
              <a:cxn ang="0">
                <a:pos x="0" y="47114"/>
              </a:cxn>
              <a:cxn ang="0">
                <a:pos x="47097" y="182322"/>
              </a:cxn>
              <a:cxn ang="0">
                <a:pos x="134424" y="148949"/>
              </a:cxn>
              <a:cxn ang="0">
                <a:pos x="172200" y="124902"/>
              </a:cxn>
              <a:cxn ang="0">
                <a:pos x="166803" y="87112"/>
              </a:cxn>
              <a:cxn ang="0">
                <a:pos x="133197" y="0"/>
              </a:cxn>
              <a:cxn ang="0">
                <a:pos x="0" y="47114"/>
              </a:cxn>
            </a:cxnLst>
            <a:rect l="txL" t="txT" r="txR" b="txB"/>
            <a:pathLst>
              <a:path w="9017122" h="9436100">
                <a:moveTo>
                  <a:pt x="0" y="2438400"/>
                </a:moveTo>
                <a:lnTo>
                  <a:pt x="2438400" y="9436100"/>
                </a:lnTo>
                <a:lnTo>
                  <a:pt x="6959600" y="7708900"/>
                </a:lnTo>
                <a:cubicBezTo>
                  <a:pt x="7632700" y="7480300"/>
                  <a:pt x="8636000" y="6997700"/>
                  <a:pt x="8915400" y="6464300"/>
                </a:cubicBezTo>
                <a:cubicBezTo>
                  <a:pt x="9194800" y="5930900"/>
                  <a:pt x="8830733" y="5173133"/>
                  <a:pt x="8636000" y="4508500"/>
                </a:cubicBezTo>
                <a:lnTo>
                  <a:pt x="6896100" y="0"/>
                </a:lnTo>
                <a:lnTo>
                  <a:pt x="0" y="2438400"/>
                </a:lnTo>
                <a:close/>
              </a:path>
            </a:pathLst>
          </a:custGeom>
          <a:solidFill>
            <a:srgbClr val="FBB10D"/>
          </a:solidFill>
          <a:ln w="9525">
            <a:noFill/>
          </a:ln>
        </p:spPr>
        <p:txBody>
          <a:bodyPr lIns="216000" anchor="ctr"/>
          <a:lstStyle/>
          <a:p>
            <a:pPr lvl="0" indent="0" algn="ctr">
              <a:lnSpc>
                <a:spcPct val="12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下载客户端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indent="0" algn="ctr">
              <a:lnSpc>
                <a:spcPct val="12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“学习通”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3" name="MH_SubTitle_2"/>
          <p:cNvSpPr/>
          <p:nvPr/>
        </p:nvSpPr>
        <p:spPr>
          <a:xfrm>
            <a:off x="3467100" y="2444750"/>
            <a:ext cx="2419350" cy="2532063"/>
          </a:xfrm>
          <a:custGeom>
            <a:avLst/>
            <a:gdLst>
              <a:gd name="txL" fmla="*/ 0 w 9017122"/>
              <a:gd name="txT" fmla="*/ 0 h 9436100"/>
              <a:gd name="txR" fmla="*/ 9017122 w 9017122"/>
              <a:gd name="txB" fmla="*/ 9436100 h 9436100"/>
            </a:gdLst>
            <a:ahLst/>
            <a:cxnLst>
              <a:cxn ang="0">
                <a:pos x="0" y="47114"/>
              </a:cxn>
              <a:cxn ang="0">
                <a:pos x="47097" y="182322"/>
              </a:cxn>
              <a:cxn ang="0">
                <a:pos x="134424" y="148949"/>
              </a:cxn>
              <a:cxn ang="0">
                <a:pos x="172200" y="124902"/>
              </a:cxn>
              <a:cxn ang="0">
                <a:pos x="166803" y="87112"/>
              </a:cxn>
              <a:cxn ang="0">
                <a:pos x="133197" y="0"/>
              </a:cxn>
              <a:cxn ang="0">
                <a:pos x="0" y="47114"/>
              </a:cxn>
            </a:cxnLst>
            <a:rect l="txL" t="txT" r="txR" b="txB"/>
            <a:pathLst>
              <a:path w="9017122" h="9436100">
                <a:moveTo>
                  <a:pt x="0" y="2438400"/>
                </a:moveTo>
                <a:lnTo>
                  <a:pt x="2438400" y="9436100"/>
                </a:lnTo>
                <a:lnTo>
                  <a:pt x="6959600" y="7708900"/>
                </a:lnTo>
                <a:cubicBezTo>
                  <a:pt x="7632700" y="7480300"/>
                  <a:pt x="8636000" y="6997700"/>
                  <a:pt x="8915400" y="6464300"/>
                </a:cubicBezTo>
                <a:cubicBezTo>
                  <a:pt x="9194800" y="5930900"/>
                  <a:pt x="8830733" y="5173133"/>
                  <a:pt x="8636000" y="4508500"/>
                </a:cubicBezTo>
                <a:lnTo>
                  <a:pt x="6896100" y="0"/>
                </a:lnTo>
                <a:lnTo>
                  <a:pt x="0" y="2438400"/>
                </a:lnTo>
                <a:close/>
              </a:path>
            </a:pathLst>
          </a:custGeom>
          <a:solidFill>
            <a:srgbClr val="8ECA52"/>
          </a:solidFill>
          <a:ln w="9525">
            <a:noFill/>
          </a:ln>
        </p:spPr>
        <p:txBody>
          <a:bodyPr lIns="216000" anchor="ctr"/>
          <a:lstStyle/>
          <a:p>
            <a:pPr lvl="0" indent="0" algn="ctr">
              <a:lnSpc>
                <a:spcPct val="12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手机号注册，绑定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indent="0" algn="ctr">
              <a:lnSpc>
                <a:spcPct val="12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学校单位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indent="0" algn="ctr">
              <a:lnSpc>
                <a:spcPct val="12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实名认证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4" name="MH_SubTitle_3"/>
          <p:cNvSpPr/>
          <p:nvPr/>
        </p:nvSpPr>
        <p:spPr>
          <a:xfrm>
            <a:off x="6248400" y="2444750"/>
            <a:ext cx="2419350" cy="2532063"/>
          </a:xfrm>
          <a:custGeom>
            <a:avLst/>
            <a:gdLst>
              <a:gd name="txL" fmla="*/ 0 w 9017122"/>
              <a:gd name="txT" fmla="*/ 0 h 9436100"/>
              <a:gd name="txR" fmla="*/ 9017122 w 9017122"/>
              <a:gd name="txB" fmla="*/ 9436100 h 9436100"/>
            </a:gdLst>
            <a:ahLst/>
            <a:cxnLst>
              <a:cxn ang="0">
                <a:pos x="0" y="47114"/>
              </a:cxn>
              <a:cxn ang="0">
                <a:pos x="47097" y="182322"/>
              </a:cxn>
              <a:cxn ang="0">
                <a:pos x="134424" y="148949"/>
              </a:cxn>
              <a:cxn ang="0">
                <a:pos x="172200" y="124902"/>
              </a:cxn>
              <a:cxn ang="0">
                <a:pos x="166803" y="87112"/>
              </a:cxn>
              <a:cxn ang="0">
                <a:pos x="133197" y="0"/>
              </a:cxn>
              <a:cxn ang="0">
                <a:pos x="0" y="47114"/>
              </a:cxn>
            </a:cxnLst>
            <a:rect l="txL" t="txT" r="txR" b="txB"/>
            <a:pathLst>
              <a:path w="9017122" h="9436100">
                <a:moveTo>
                  <a:pt x="0" y="2438400"/>
                </a:moveTo>
                <a:lnTo>
                  <a:pt x="2438400" y="9436100"/>
                </a:lnTo>
                <a:lnTo>
                  <a:pt x="6959600" y="7708900"/>
                </a:lnTo>
                <a:cubicBezTo>
                  <a:pt x="7632700" y="7480300"/>
                  <a:pt x="8636000" y="6997700"/>
                  <a:pt x="8915400" y="6464300"/>
                </a:cubicBezTo>
                <a:cubicBezTo>
                  <a:pt x="9194800" y="5930900"/>
                  <a:pt x="8830733" y="5173133"/>
                  <a:pt x="8636000" y="4508500"/>
                </a:cubicBezTo>
                <a:lnTo>
                  <a:pt x="6896100" y="0"/>
                </a:lnTo>
                <a:lnTo>
                  <a:pt x="0" y="2438400"/>
                </a:lnTo>
                <a:close/>
              </a:path>
            </a:pathLst>
          </a:custGeom>
          <a:solidFill>
            <a:srgbClr val="ED6D79"/>
          </a:solidFill>
          <a:ln w="9525">
            <a:noFill/>
          </a:ln>
        </p:spPr>
        <p:txBody>
          <a:bodyPr lIns="216000" anchor="ctr"/>
          <a:lstStyle/>
          <a:p>
            <a:pPr lvl="0" indent="0" algn="ctr">
              <a:lnSpc>
                <a:spcPct val="12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点击“设置”点击“账号管理”下面【单位】点击旁边“＋”，根据提示操作，完成之后【绑定成功】即可。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535" name="MH_Other_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42075" y="2833688"/>
            <a:ext cx="296863" cy="401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7" name="MH_Other_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9475" y="2833688"/>
            <a:ext cx="296863" cy="401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8" name="MH_Other_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0775" y="2833688"/>
            <a:ext cx="296863" cy="4016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3" name="组合 1"/>
          <p:cNvGrpSpPr/>
          <p:nvPr/>
        </p:nvGrpSpPr>
        <p:grpSpPr>
          <a:xfrm>
            <a:off x="611188" y="2206625"/>
            <a:ext cx="7921625" cy="3167063"/>
            <a:chOff x="963" y="3475"/>
            <a:chExt cx="12474" cy="4987"/>
          </a:xfrm>
        </p:grpSpPr>
        <p:sp>
          <p:nvSpPr>
            <p:cNvPr id="23554" name="MH_Other_1"/>
            <p:cNvSpPr txBox="1"/>
            <p:nvPr/>
          </p:nvSpPr>
          <p:spPr>
            <a:xfrm>
              <a:off x="962" y="3717"/>
              <a:ext cx="1992" cy="1745"/>
            </a:xfrm>
            <a:prstGeom prst="rect">
              <a:avLst/>
            </a:prstGeom>
            <a:noFill/>
            <a:ln w="9525">
              <a:noFill/>
            </a:ln>
          </p:spPr>
          <p:txBody>
            <a:bodyPr tIns="0" rIns="0" bIns="0" anchor="ctr"/>
            <a:lstStyle/>
            <a:p>
              <a:pPr lvl="0" indent="0" algn="ctr"/>
              <a:r>
                <a:rPr lang="en-US" altLang="zh-CN" sz="7200" dirty="0">
                  <a:solidFill>
                    <a:srgbClr val="6A8C85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01</a:t>
              </a:r>
              <a:endParaRPr lang="en-US" altLang="zh-CN" sz="7200" dirty="0">
                <a:solidFill>
                  <a:srgbClr val="6A8C85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555" name="MH_SubTitle_1"/>
            <p:cNvSpPr txBox="1"/>
            <p:nvPr/>
          </p:nvSpPr>
          <p:spPr>
            <a:xfrm flipH="1">
              <a:off x="3082" y="3475"/>
              <a:ext cx="3905" cy="18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indent="0" algn="just">
                <a:lnSpc>
                  <a:spcPct val="120000"/>
                </a:lnSpc>
              </a:pPr>
              <a:r>
                <a:rPr lang="zh-CN" altLang="en-US" sz="1600" dirty="0">
                  <a:latin typeface="Arial" panose="020B0604020202020204" pitchFamily="34" charset="0"/>
                  <a:ea typeface="微软雅黑" panose="020B0503020204020204" pitchFamily="34" charset="-122"/>
                </a:rPr>
                <a:t>Android，在应用市场下载“学习通”</a:t>
              </a:r>
              <a:endPara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 lvl="0" indent="0" algn="just">
                <a:lnSpc>
                  <a:spcPct val="120000"/>
                </a:lnSpc>
              </a:pPr>
              <a:r>
                <a:rPr lang="zh-CN" altLang="en-US" sz="1600" dirty="0">
                  <a:latin typeface="Arial" panose="020B0604020202020204" pitchFamily="34" charset="0"/>
                  <a:ea typeface="微软雅黑" panose="020B0503020204020204" pitchFamily="34" charset="-122"/>
                </a:rPr>
                <a:t>ios在app store里下载“学习通”</a:t>
              </a:r>
              <a:endPara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23556" name="MH_Other_2"/>
            <p:cNvCxnSpPr/>
            <p:nvPr/>
          </p:nvCxnSpPr>
          <p:spPr>
            <a:xfrm>
              <a:off x="1202" y="5425"/>
              <a:ext cx="5785" cy="0"/>
            </a:xfrm>
            <a:prstGeom prst="line">
              <a:avLst/>
            </a:prstGeom>
            <a:ln w="38100" cap="flat" cmpd="sng">
              <a:solidFill>
                <a:srgbClr val="F57454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sp>
          <p:nvSpPr>
            <p:cNvPr id="23557" name="MH_Other_3"/>
            <p:cNvSpPr txBox="1"/>
            <p:nvPr/>
          </p:nvSpPr>
          <p:spPr>
            <a:xfrm>
              <a:off x="962" y="6717"/>
              <a:ext cx="1992" cy="1745"/>
            </a:xfrm>
            <a:prstGeom prst="rect">
              <a:avLst/>
            </a:prstGeom>
            <a:noFill/>
            <a:ln w="9525">
              <a:noFill/>
            </a:ln>
          </p:spPr>
          <p:txBody>
            <a:bodyPr tIns="0" rIns="0" bIns="0" anchor="ctr"/>
            <a:lstStyle/>
            <a:p>
              <a:pPr lvl="0" indent="0" algn="ctr"/>
              <a:r>
                <a:rPr lang="en-US" altLang="zh-CN" sz="7200" dirty="0">
                  <a:solidFill>
                    <a:srgbClr val="E98E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03</a:t>
              </a:r>
              <a:endParaRPr lang="en-US" altLang="zh-CN" sz="7200" dirty="0">
                <a:solidFill>
                  <a:srgbClr val="E98E0D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558" name="MH_SubTitle_3"/>
            <p:cNvSpPr txBox="1"/>
            <p:nvPr/>
          </p:nvSpPr>
          <p:spPr>
            <a:xfrm flipH="1">
              <a:off x="3082" y="6820"/>
              <a:ext cx="3905" cy="15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indent="0" algn="just">
                <a:lnSpc>
                  <a:spcPct val="120000"/>
                </a:lnSpc>
              </a:pPr>
              <a:r>
                <a:rPr lang="zh-CN" altLang="en-US" sz="1600" dirty="0">
                  <a:latin typeface="Arial" panose="020B0604020202020204" pitchFamily="34" charset="0"/>
                  <a:ea typeface="微软雅黑" panose="020B0503020204020204" pitchFamily="34" charset="-122"/>
                </a:rPr>
                <a:t>手机播放视频卡的话，</a:t>
              </a:r>
              <a:r>
                <a:rPr lang="en-US" altLang="x-none" sz="1600" dirty="0">
                  <a:latin typeface="Arial" panose="020B0604020202020204" pitchFamily="34" charset="0"/>
                  <a:ea typeface="微软雅黑" panose="020B0503020204020204" pitchFamily="34" charset="-122"/>
                </a:rPr>
                <a:t>点击视频右上角，手动切换公网标清和本地标清</a:t>
              </a:r>
              <a:endParaRPr lang="en-US" altLang="x-none" sz="1600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23559" name="MH_Other_4"/>
            <p:cNvCxnSpPr/>
            <p:nvPr/>
          </p:nvCxnSpPr>
          <p:spPr>
            <a:xfrm>
              <a:off x="1202" y="8425"/>
              <a:ext cx="5785" cy="0"/>
            </a:xfrm>
            <a:prstGeom prst="line">
              <a:avLst/>
            </a:prstGeom>
            <a:ln w="38100" cap="flat" cmpd="sng">
              <a:solidFill>
                <a:srgbClr val="7F80C0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sp>
          <p:nvSpPr>
            <p:cNvPr id="23560" name="MH_Other_5"/>
            <p:cNvSpPr txBox="1"/>
            <p:nvPr/>
          </p:nvSpPr>
          <p:spPr>
            <a:xfrm>
              <a:off x="7412" y="3717"/>
              <a:ext cx="1992" cy="1745"/>
            </a:xfrm>
            <a:prstGeom prst="rect">
              <a:avLst/>
            </a:prstGeom>
            <a:noFill/>
            <a:ln w="9525">
              <a:noFill/>
            </a:ln>
          </p:spPr>
          <p:txBody>
            <a:bodyPr tIns="0" rIns="0" bIns="0" anchor="ctr"/>
            <a:lstStyle/>
            <a:p>
              <a:pPr lvl="0" indent="0" algn="ctr"/>
              <a:r>
                <a:rPr lang="en-US" altLang="zh-CN" sz="7200" dirty="0">
                  <a:solidFill>
                    <a:srgbClr val="FDC233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7200" dirty="0">
                <a:solidFill>
                  <a:srgbClr val="FDC233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561" name="MH_SubTitle_2"/>
            <p:cNvSpPr txBox="1"/>
            <p:nvPr/>
          </p:nvSpPr>
          <p:spPr>
            <a:xfrm flipH="1">
              <a:off x="9532" y="3797"/>
              <a:ext cx="3905" cy="15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indent="0" algn="just">
                <a:lnSpc>
                  <a:spcPct val="120000"/>
                </a:lnSpc>
              </a:pPr>
              <a:r>
                <a:rPr lang="zh-CN" altLang="en-US" sz="1600" dirty="0">
                  <a:latin typeface="Arial" panose="020B0604020202020204" pitchFamily="34" charset="0"/>
                  <a:ea typeface="微软雅黑" panose="020B0503020204020204" pitchFamily="34" charset="-122"/>
                </a:rPr>
                <a:t>手机看视频的时候一定要下载客户端，用网页看无法记录成绩。</a:t>
              </a:r>
              <a:endPara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23562" name="MH_Other_6"/>
            <p:cNvCxnSpPr/>
            <p:nvPr/>
          </p:nvCxnSpPr>
          <p:spPr>
            <a:xfrm>
              <a:off x="7652" y="5425"/>
              <a:ext cx="5785" cy="0"/>
            </a:xfrm>
            <a:prstGeom prst="line">
              <a:avLst/>
            </a:prstGeom>
            <a:ln w="38100" cap="flat" cmpd="sng">
              <a:solidFill>
                <a:srgbClr val="FDC233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sp>
          <p:nvSpPr>
            <p:cNvPr id="23563" name="MH_Other_7"/>
            <p:cNvSpPr txBox="1"/>
            <p:nvPr/>
          </p:nvSpPr>
          <p:spPr>
            <a:xfrm>
              <a:off x="7412" y="6717"/>
              <a:ext cx="1992" cy="1745"/>
            </a:xfrm>
            <a:prstGeom prst="rect">
              <a:avLst/>
            </a:prstGeom>
            <a:noFill/>
            <a:ln w="9525">
              <a:noFill/>
            </a:ln>
          </p:spPr>
          <p:txBody>
            <a:bodyPr tIns="0" rIns="0" bIns="0" anchor="ctr"/>
            <a:lstStyle/>
            <a:p>
              <a:pPr lvl="0" indent="0" algn="ctr"/>
              <a:r>
                <a:rPr lang="en-US" altLang="zh-CN" sz="7200" dirty="0">
                  <a:solidFill>
                    <a:srgbClr val="33B0E3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7200" dirty="0">
                <a:solidFill>
                  <a:srgbClr val="33B0E3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564" name="MH_SubTitle_4"/>
            <p:cNvSpPr txBox="1"/>
            <p:nvPr/>
          </p:nvSpPr>
          <p:spPr>
            <a:xfrm flipH="1">
              <a:off x="9532" y="6430"/>
              <a:ext cx="3905" cy="19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indent="0" algn="just">
                <a:lnSpc>
                  <a:spcPct val="120000"/>
                </a:lnSpc>
              </a:pPr>
              <a:r>
                <a:rPr lang="zh-CN" altLang="en-US" sz="1600" dirty="0">
                  <a:latin typeface="Arial" panose="020B0604020202020204" pitchFamily="34" charset="0"/>
                  <a:ea typeface="微软雅黑" panose="020B0503020204020204" pitchFamily="34" charset="-122"/>
                </a:rPr>
                <a:t>需注意选课地方，注意选课准确，若选课错误，则无学习成绩。</a:t>
              </a:r>
              <a:endPara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23565" name="MH_Other_8"/>
            <p:cNvCxnSpPr/>
            <p:nvPr/>
          </p:nvCxnSpPr>
          <p:spPr>
            <a:xfrm>
              <a:off x="7652" y="8425"/>
              <a:ext cx="5785" cy="0"/>
            </a:xfrm>
            <a:prstGeom prst="line">
              <a:avLst/>
            </a:prstGeom>
            <a:ln w="38100" cap="flat" cmpd="sng">
              <a:solidFill>
                <a:srgbClr val="33B0E3"/>
              </a:solidFill>
              <a:prstDash val="solid"/>
              <a:bevel/>
              <a:headEnd type="none" w="med" len="med"/>
              <a:tailEnd type="none" w="med" len="med"/>
            </a:ln>
          </p:spPr>
        </p:cxnSp>
      </p:grpSp>
      <p:sp>
        <p:nvSpPr>
          <p:cNvPr id="23566" name="MH_PageTitle"/>
          <p:cNvSpPr>
            <a:spLocks noGrp="1"/>
          </p:cNvSpPr>
          <p:nvPr>
            <p:ph type="title"/>
          </p:nvPr>
        </p:nvSpPr>
        <p:spPr>
          <a:xfrm>
            <a:off x="493713" y="1171575"/>
            <a:ext cx="7886700" cy="519113"/>
          </a:xfrm>
        </p:spPr>
        <p:txBody>
          <a:bodyPr wrap="square" lIns="91440" tIns="45720" rIns="91440" bIns="45720" anchor="ctr"/>
          <a:lstStyle/>
          <a:p>
            <a:pPr lvl="0" eaLnBrk="1" hangingPunct="1"/>
            <a:r>
              <a:rPr lang="zh-CN" altLang="en-US" sz="2000" dirty="0">
                <a:ea typeface="宋体" panose="02010600030101010101" pitchFamily="2" charset="-122"/>
              </a:rPr>
              <a:t>手机客户端常见问题</a:t>
            </a:r>
            <a:endParaRPr lang="zh-CN" altLang="en-US" sz="20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/>
          </p:cNvSpPr>
          <p:nvPr>
            <p:ph type="title"/>
          </p:nvPr>
        </p:nvSpPr>
        <p:spPr>
          <a:xfrm>
            <a:off x="263208" y="86360"/>
            <a:ext cx="8291512" cy="652463"/>
          </a:xfrm>
        </p:spPr>
        <p:txBody>
          <a:bodyPr wrap="square" lIns="91440" tIns="45720" rIns="91440" bIns="45720" anchor="b"/>
          <a:lstStyle/>
          <a:p>
            <a:pPr eaLnBrk="1" hangingPunct="1"/>
            <a:r>
              <a:rPr lang="zh-CN" altLang="en-US" sz="2000" dirty="0">
                <a:solidFill>
                  <a:srgbClr val="E98E0D"/>
                </a:solidFill>
              </a:rPr>
              <a:t>手机界面图：</a:t>
            </a:r>
            <a:r>
              <a:rPr lang="zh-CN" sz="2000">
                <a:ea typeface="宋体" panose="02010600030101010101" pitchFamily="2" charset="-122"/>
                <a:sym typeface="+mn-ea"/>
              </a:rPr>
              <a:t>打开软件选择【新用户注册】</a:t>
            </a:r>
            <a:endParaRPr lang="zh-CN" altLang="en-US" sz="2000" dirty="0">
              <a:solidFill>
                <a:srgbClr val="E98E0D"/>
              </a:solidFill>
            </a:endParaRPr>
          </a:p>
        </p:txBody>
      </p:sp>
      <p:sp>
        <p:nvSpPr>
          <p:cNvPr id="4" name="图片 1"/>
          <p:cNvSpPr/>
          <p:nvPr/>
        </p:nvSpPr>
        <p:spPr>
          <a:xfrm>
            <a:off x="4572000" y="3429000"/>
            <a:ext cx="2371725" cy="3435334"/>
          </a:xfrm>
        </p:spPr>
      </p:sp>
      <p:sp>
        <p:nvSpPr>
          <p:cNvPr id="5" name="图片 1"/>
          <p:cNvSpPr/>
          <p:nvPr/>
        </p:nvSpPr>
        <p:spPr>
          <a:xfrm>
            <a:off x="4699000" y="3556000"/>
            <a:ext cx="2371725" cy="3435334"/>
          </a:xfrm>
        </p:spPr>
      </p:sp>
      <p:sp>
        <p:nvSpPr>
          <p:cNvPr id="8" name="文本框 7"/>
          <p:cNvSpPr txBox="1"/>
          <p:nvPr/>
        </p:nvSpPr>
        <p:spPr>
          <a:xfrm>
            <a:off x="6814820" y="1868805"/>
            <a:ext cx="2176145" cy="2491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200" b="1">
                <a:ea typeface="宋体" panose="02010600030101010101" pitchFamily="2" charset="-122"/>
              </a:rPr>
              <a:t>（1）在【新用户注册】中输入手机号码和验证码（2）下一步中输入您的真实姓名和学校名称（3）绑定学校信息：学校名称和学号</a:t>
            </a:r>
            <a:endParaRPr lang="zh-CN" sz="1200" b="1">
              <a:ea typeface="宋体" panose="02010600030101010101" pitchFamily="2" charset="-122"/>
            </a:endParaRPr>
          </a:p>
          <a:p>
            <a:r>
              <a:rPr lang="zh-CN" sz="1200" b="1">
                <a:cs typeface="+mn-ea"/>
              </a:rPr>
              <a:t>（4）</a:t>
            </a:r>
            <a:r>
              <a:rPr lang="zh-CN" sz="1200" b="1">
                <a:solidFill>
                  <a:srgbClr val="FF0000"/>
                </a:solidFill>
                <a:cs typeface="+mn-ea"/>
              </a:rPr>
              <a:t>若手机号已经注册的可以直接点击右下角的“我”点击“设置”点击“账号管理”下面【单位】点击旁边“＋”输入单位，根据提示操作，完成之后会出现【绑定成功】即可。</a:t>
            </a:r>
            <a:endParaRPr lang="zh-CN" sz="1200" b="1">
              <a:solidFill>
                <a:srgbClr val="FF0000"/>
              </a:solidFill>
              <a:cs typeface="+mn-ea"/>
            </a:endParaRPr>
          </a:p>
        </p:txBody>
      </p:sp>
      <p:pic>
        <p:nvPicPr>
          <p:cNvPr id="2" name="图片 1" descr="&amp;pfm122&amp;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/>
                </a14:imgProps>
              </a:ext>
            </a:extLst>
          </a:blip>
          <a:srcRect/>
          <a:stretch>
            <a:fillRect/>
          </a:stretch>
        </p:blipFill>
        <p:spPr>
          <a:xfrm>
            <a:off x="504825" y="1206500"/>
            <a:ext cx="2023745" cy="4414520"/>
          </a:xfrm>
          <a:prstGeom prst="rect">
            <a:avLst/>
          </a:prstGeom>
        </p:spPr>
      </p:pic>
      <p:pic>
        <p:nvPicPr>
          <p:cNvPr id="3" name="图片 2" descr="&amp;pfm122&amp;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/>
                </a14:imgProps>
              </a:ext>
            </a:extLst>
          </a:blip>
          <a:srcRect/>
          <a:stretch>
            <a:fillRect/>
          </a:stretch>
        </p:blipFill>
        <p:spPr>
          <a:xfrm>
            <a:off x="2580005" y="1203325"/>
            <a:ext cx="2020570" cy="4417695"/>
          </a:xfrm>
          <a:prstGeom prst="rect">
            <a:avLst/>
          </a:prstGeom>
        </p:spPr>
      </p:pic>
      <p:pic>
        <p:nvPicPr>
          <p:cNvPr id="6" name="图片 5" descr="&amp;pfm122&amp;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/>
                </a14:imgProps>
              </a:ext>
            </a:extLst>
          </a:blip>
          <a:srcRect/>
          <a:stretch>
            <a:fillRect/>
          </a:stretch>
        </p:blipFill>
        <p:spPr>
          <a:xfrm>
            <a:off x="4681220" y="1203325"/>
            <a:ext cx="2018030" cy="43992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48930" y="3102769"/>
            <a:ext cx="4379140" cy="652462"/>
          </a:xfrm>
        </p:spPr>
        <p:txBody>
          <a:bodyPr/>
          <a:lstStyle/>
          <a:p>
            <a:r>
              <a:rPr kumimoji="1" lang="zh-CN" altLang="en-US" sz="4400" dirty="0"/>
              <a:t>一、电脑端学习</a:t>
            </a:r>
            <a:endParaRPr kumimoji="1" lang="zh-CN" altLang="en-US" sz="44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/>
          </p:cNvSpPr>
          <p:nvPr>
            <p:ph type="title"/>
          </p:nvPr>
        </p:nvSpPr>
        <p:spPr>
          <a:xfrm>
            <a:off x="221933" y="119380"/>
            <a:ext cx="8291512" cy="652463"/>
          </a:xfrm>
        </p:spPr>
        <p:txBody>
          <a:bodyPr wrap="square" lIns="91440" tIns="45720" rIns="91440" bIns="45720" anchor="b"/>
          <a:lstStyle/>
          <a:p>
            <a:pPr eaLnBrk="1" hangingPunct="1"/>
            <a:r>
              <a:rPr lang="zh-CN" altLang="en-US" sz="2000" dirty="0">
                <a:solidFill>
                  <a:srgbClr val="E98E0D"/>
                </a:solidFill>
              </a:rPr>
              <a:t>手机界面图</a:t>
            </a:r>
            <a:r>
              <a:rPr lang="zh-CN" altLang="en-US" sz="2000" dirty="0" smtClean="0">
                <a:solidFill>
                  <a:srgbClr val="E98E0D"/>
                </a:solidFill>
              </a:rPr>
              <a:t>：课程学习</a:t>
            </a:r>
            <a:endParaRPr lang="zh-CN" altLang="en-US" sz="2000" dirty="0">
              <a:solidFill>
                <a:srgbClr val="E98E0D"/>
              </a:solidFill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753745" y="1331595"/>
            <a:ext cx="75717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/>
            <a:r>
              <a:rPr lang="zh-CN" sz="1200">
                <a:solidFill>
                  <a:srgbClr val="555555"/>
                </a:solidFill>
                <a:latin typeface="none" charset="0"/>
                <a:ea typeface="宋体" panose="02010600030101010101" pitchFamily="2" charset="-122"/>
              </a:rPr>
              <a:t>从首页点击【我的课程】，找到需要学习的课程，点击课程进去。在任务里面点击作业和考试进去可以参加【考试】，点击章节学习课程章节内容，点击更多可查看课程详情包含学习时间考试时间等以及成绩构成。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3625" y="2132965"/>
            <a:ext cx="1858010" cy="40595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9590" y="2075815"/>
            <a:ext cx="1875155" cy="41167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0640" y="2132965"/>
            <a:ext cx="1877695" cy="409003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419100" y="2145323"/>
            <a:ext cx="8291830" cy="408178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57505" marR="0" lvl="0" indent="-357505" algn="just" defTabSz="914400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f"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在学习通上遇见问题时，可点击头像，之后的右上角有在线客服。</a:t>
            </a: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57505" marR="0" lvl="0" indent="-357505" algn="just" defTabSz="914400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f"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在电脑端学习如果有问题可联系右下角的在线客服。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57505" marR="0" lvl="0" indent="-357505" algn="just" defTabSz="914400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f"/>
              <a:defRPr/>
            </a:pPr>
            <a:r>
              <a:rPr lang="zh-CN" altLang="en-US" b="1" dirty="0" smtClean="0"/>
              <a:t>可以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联系重庆本地工作人员</a:t>
            </a:r>
            <a:r>
              <a:rPr lang="zh-CN" altLang="en-US" b="1" dirty="0" smtClean="0"/>
              <a:t>。</a:t>
            </a:r>
            <a:endParaRPr lang="zh-CN" altLang="en-US" b="1" dirty="0" smtClean="0"/>
          </a:p>
          <a:p>
            <a:pPr marL="0" marR="0" lvl="0" indent="0" algn="just" defTabSz="914400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None/>
              <a:defRPr/>
            </a:pPr>
            <a:endParaRPr lang="en-US" altLang="zh-CN" b="1" dirty="0" smtClean="0"/>
          </a:p>
          <a:p>
            <a:pPr lvl="0" eaLnBrk="1" hangingPunct="1"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QQ: 3093763284</a:t>
            </a: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lvl="0" eaLnBrk="1" hangingPunct="1"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QQ: 540039472</a:t>
            </a: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Rectangle 2"/>
          <p:cNvSpPr>
            <a:spLocks noGrp="1"/>
          </p:cNvSpPr>
          <p:nvPr>
            <p:ph type="title"/>
          </p:nvPr>
        </p:nvSpPr>
        <p:spPr>
          <a:xfrm>
            <a:off x="419100" y="949569"/>
            <a:ext cx="8291512" cy="652463"/>
          </a:xfrm>
        </p:spPr>
        <p:txBody>
          <a:bodyPr wrap="square" lIns="91440" tIns="45720" rIns="91440" bIns="45720" anchor="b"/>
          <a:lstStyle/>
          <a:p>
            <a:pPr lvl="0" eaLnBrk="1" hangingPunct="1"/>
            <a:r>
              <a:rPr lang="zh-CN" altLang="en-US" sz="2400" dirty="0" smtClean="0"/>
              <a:t>学习中遇见问题如何处理：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任意多边形 2"/>
          <p:cNvSpPr/>
          <p:nvPr/>
        </p:nvSpPr>
        <p:spPr>
          <a:xfrm>
            <a:off x="1497013" y="2430463"/>
            <a:ext cx="6008687" cy="2219325"/>
          </a:xfrm>
          <a:custGeom>
            <a:avLst/>
            <a:gdLst/>
            <a:ahLst/>
            <a:cxnLst>
              <a:cxn ang="0">
                <a:pos x="0" y="452568"/>
              </a:cxn>
              <a:cxn ang="0">
                <a:pos x="252539" y="1792866"/>
              </a:cxn>
              <a:cxn ang="0">
                <a:pos x="5320737" y="2219325"/>
              </a:cxn>
              <a:cxn ang="0">
                <a:pos x="6008687" y="0"/>
              </a:cxn>
              <a:cxn ang="0">
                <a:pos x="0" y="452568"/>
              </a:cxn>
            </a:cxnLst>
            <a:rect l="0" t="0" r="0" b="0"/>
            <a:pathLst>
              <a:path w="6008914" h="2220686">
                <a:moveTo>
                  <a:pt x="0" y="452846"/>
                </a:moveTo>
                <a:lnTo>
                  <a:pt x="252548" y="1793966"/>
                </a:lnTo>
                <a:lnTo>
                  <a:pt x="5320937" y="2220686"/>
                </a:lnTo>
                <a:lnTo>
                  <a:pt x="6008914" y="0"/>
                </a:lnTo>
                <a:lnTo>
                  <a:pt x="0" y="452846"/>
                </a:lnTo>
                <a:close/>
              </a:path>
            </a:pathLst>
          </a:custGeom>
          <a:solidFill>
            <a:srgbClr val="00B05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274" name="任意多边形 3"/>
          <p:cNvSpPr/>
          <p:nvPr/>
        </p:nvSpPr>
        <p:spPr>
          <a:xfrm>
            <a:off x="7562850" y="2482850"/>
            <a:ext cx="400050" cy="158750"/>
          </a:xfrm>
          <a:custGeom>
            <a:avLst/>
            <a:gdLst/>
            <a:ahLst/>
            <a:cxnLst>
              <a:cxn ang="0">
                <a:pos x="0" y="152400"/>
              </a:cxn>
              <a:cxn ang="0">
                <a:pos x="374650" y="0"/>
              </a:cxn>
              <a:cxn ang="0">
                <a:pos x="400050" y="158750"/>
              </a:cxn>
              <a:cxn ang="0">
                <a:pos x="0" y="152400"/>
              </a:cxn>
            </a:cxnLst>
            <a:rect l="0" t="0" r="0" b="0"/>
            <a:pathLst>
              <a:path w="400050" h="158750">
                <a:moveTo>
                  <a:pt x="0" y="152400"/>
                </a:moveTo>
                <a:lnTo>
                  <a:pt x="374650" y="0"/>
                </a:lnTo>
                <a:lnTo>
                  <a:pt x="400050" y="158750"/>
                </a:lnTo>
                <a:lnTo>
                  <a:pt x="0" y="152400"/>
                </a:lnTo>
                <a:close/>
              </a:path>
            </a:pathLst>
          </a:custGeom>
          <a:solidFill>
            <a:srgbClr val="00B05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275" name="任意多边形 4"/>
          <p:cNvSpPr/>
          <p:nvPr/>
        </p:nvSpPr>
        <p:spPr>
          <a:xfrm>
            <a:off x="7435850" y="1936750"/>
            <a:ext cx="368300" cy="342900"/>
          </a:xfrm>
          <a:custGeom>
            <a:avLst/>
            <a:gdLst/>
            <a:ahLst/>
            <a:cxnLst>
              <a:cxn ang="0">
                <a:pos x="0" y="342900"/>
              </a:cxn>
              <a:cxn ang="0">
                <a:pos x="254000" y="0"/>
              </a:cxn>
              <a:cxn ang="0">
                <a:pos x="368300" y="139700"/>
              </a:cxn>
              <a:cxn ang="0">
                <a:pos x="0" y="342900"/>
              </a:cxn>
            </a:cxnLst>
            <a:rect l="0" t="0" r="0" b="0"/>
            <a:pathLst>
              <a:path w="368300" h="342900">
                <a:moveTo>
                  <a:pt x="0" y="342900"/>
                </a:moveTo>
                <a:lnTo>
                  <a:pt x="254000" y="0"/>
                </a:lnTo>
                <a:lnTo>
                  <a:pt x="368300" y="139700"/>
                </a:lnTo>
                <a:lnTo>
                  <a:pt x="0" y="342900"/>
                </a:lnTo>
                <a:close/>
              </a:path>
            </a:pathLst>
          </a:custGeom>
          <a:solidFill>
            <a:srgbClr val="00B05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276" name="文本框 5"/>
          <p:cNvSpPr txBox="1"/>
          <p:nvPr/>
        </p:nvSpPr>
        <p:spPr>
          <a:xfrm rot="-254625">
            <a:off x="1381125" y="2419350"/>
            <a:ext cx="6124575" cy="16843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algn="ctr">
              <a:buClr>
                <a:schemeClr val="accent1"/>
              </a:buClr>
              <a:buSzPct val="60000"/>
              <a:buFont typeface="Wingdings 2" panose="05020102010507070707" pitchFamily="18" charset="2"/>
              <a:buNone/>
            </a:pPr>
            <a:r>
              <a:rPr lang="en-US" altLang="zh-CN" sz="8000" dirty="0">
                <a:solidFill>
                  <a:srgbClr val="FFFFFF"/>
                </a:solidFill>
                <a:latin typeface="Bodoni MT Black" panose="02070A03080606020203" pitchFamily="18" charset="0"/>
                <a:ea typeface="幼圆" panose="02010509060101010101" pitchFamily="49" charset="-122"/>
              </a:rPr>
              <a:t>THANKS</a:t>
            </a:r>
            <a:endParaRPr lang="zh-CN" altLang="en-US" sz="8000" dirty="0">
              <a:solidFill>
                <a:srgbClr val="FFFFFF"/>
              </a:solidFill>
              <a:latin typeface="Bodoni MT Black" panose="02070A03080606020203" pitchFamily="18" charset="0"/>
              <a:ea typeface="幼圆" panose="02010509060101010101" pitchFamily="49" charset="-122"/>
            </a:endParaRPr>
          </a:p>
        </p:txBody>
      </p:sp>
      <p:sp>
        <p:nvSpPr>
          <p:cNvPr id="54277" name="文本框 6"/>
          <p:cNvSpPr txBox="1"/>
          <p:nvPr/>
        </p:nvSpPr>
        <p:spPr>
          <a:xfrm rot="298406">
            <a:off x="4632325" y="4078288"/>
            <a:ext cx="2170113" cy="3921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algn="r">
              <a:buClr>
                <a:schemeClr val="accent1"/>
              </a:buClr>
              <a:buSzPct val="60000"/>
              <a:buFont typeface="Wingdings 2" panose="05020102010507070707" pitchFamily="18" charset="2"/>
              <a:buNone/>
            </a:pPr>
            <a:r>
              <a:rPr lang="zh-CN" altLang="en-US" sz="1400" b="1" dirty="0">
                <a:solidFill>
                  <a:srgbClr val="FFFFFF"/>
                </a:solidFill>
                <a:latin typeface="Bell MT" panose="02020503060305020303" pitchFamily="18" charset="0"/>
                <a:ea typeface="华文仿宋" panose="02010600040101010101" pitchFamily="2" charset="-122"/>
              </a:rPr>
              <a:t>尔雅慕课网络学习</a:t>
            </a:r>
            <a:endParaRPr lang="zh-CN" altLang="en-US" sz="1400" b="1" dirty="0">
              <a:solidFill>
                <a:srgbClr val="FFFFFF"/>
              </a:solidFill>
              <a:latin typeface="Bell MT" panose="02020503060305020303" pitchFamily="18" charset="0"/>
              <a:ea typeface="华文仿宋" panose="0201060004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43890" y="1513840"/>
            <a:ext cx="7581265" cy="4547870"/>
          </a:xfrm>
          <a:prstGeom prst="rect">
            <a:avLst/>
          </a:prstGeom>
        </p:spPr>
      </p:pic>
      <p:sp>
        <p:nvSpPr>
          <p:cNvPr id="9219" name="Text Box 4"/>
          <p:cNvSpPr txBox="1"/>
          <p:nvPr/>
        </p:nvSpPr>
        <p:spPr>
          <a:xfrm>
            <a:off x="233548" y="253753"/>
            <a:ext cx="7366000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（一）登录，域名</a:t>
            </a:r>
            <a:endParaRPr lang="en-US" altLang="zh-CN" sz="3600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en-US" altLang="zh-CN" sz="2800" dirty="0">
                <a:hlinkClick r:id="rId3"/>
              </a:rPr>
              <a:t>swu.benke.chaoxing.com</a:t>
            </a:r>
            <a:endParaRPr lang="en-US" altLang="zh-CN" sz="2800" dirty="0"/>
          </a:p>
        </p:txBody>
      </p:sp>
      <p:sp>
        <p:nvSpPr>
          <p:cNvPr id="2" name="AutoShape 206"/>
          <p:cNvSpPr/>
          <p:nvPr/>
        </p:nvSpPr>
        <p:spPr>
          <a:xfrm>
            <a:off x="7787368" y="2924600"/>
            <a:ext cx="1139825" cy="352425"/>
          </a:xfrm>
          <a:prstGeom prst="wedgeRoundRectCallout">
            <a:avLst>
              <a:gd name="adj1" fmla="val -97218"/>
              <a:gd name="adj2" fmla="val -346516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r>
              <a:rPr lang="zh-CN" altLang="en-US" sz="1200" b="1" dirty="0">
                <a:latin typeface="Arial" panose="020B0604020202020204" pitchFamily="34" charset="0"/>
                <a:ea typeface="宋体" panose="02010600030101010101" pitchFamily="2" charset="-122"/>
              </a:rPr>
              <a:t>点  击  登  录</a:t>
            </a:r>
            <a:endParaRPr lang="zh-CN" altLang="en-US" sz="1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2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3330" y="968375"/>
            <a:ext cx="6983730" cy="4349750"/>
          </a:xfrm>
          <a:prstGeom prst="rect">
            <a:avLst/>
          </a:prstGeom>
        </p:spPr>
      </p:pic>
      <p:sp>
        <p:nvSpPr>
          <p:cNvPr id="15361" name="Text Box 6"/>
          <p:cNvSpPr txBox="1"/>
          <p:nvPr/>
        </p:nvSpPr>
        <p:spPr>
          <a:xfrm>
            <a:off x="289565" y="407519"/>
            <a:ext cx="2295525" cy="4001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0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（二）找回密码</a:t>
            </a:r>
            <a:endParaRPr lang="zh-CN" altLang="en-US" sz="2000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9"/>
          <p:cNvSpPr/>
          <p:nvPr/>
        </p:nvSpPr>
        <p:spPr>
          <a:xfrm>
            <a:off x="28575" y="2645410"/>
            <a:ext cx="1533525" cy="300990"/>
          </a:xfrm>
          <a:prstGeom prst="wedgeRoundRectCallout">
            <a:avLst>
              <a:gd name="adj1" fmla="val 112759"/>
              <a:gd name="adj2" fmla="val 22292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/>
          <a:lstStyle/>
          <a:p>
            <a:pPr lvl="0" indent="0"/>
            <a:r>
              <a:rPr lang="zh-CN" altLang="en-US" sz="14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输入有效的学号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AutoShape 29"/>
          <p:cNvSpPr/>
          <p:nvPr/>
        </p:nvSpPr>
        <p:spPr>
          <a:xfrm>
            <a:off x="28575" y="3210243"/>
            <a:ext cx="1597025" cy="304800"/>
          </a:xfrm>
          <a:prstGeom prst="wedgeRoundRectCallout">
            <a:avLst>
              <a:gd name="adj1" fmla="val 107519"/>
              <a:gd name="adj2" fmla="val 19167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/>
          <a:lstStyle/>
          <a:p>
            <a:pPr lvl="0" indent="0"/>
            <a:r>
              <a:rPr lang="zh-CN" altLang="en-US" sz="14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输入有效的密码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AutoShape 29"/>
          <p:cNvSpPr/>
          <p:nvPr/>
        </p:nvSpPr>
        <p:spPr>
          <a:xfrm>
            <a:off x="4597718" y="2731453"/>
            <a:ext cx="1082675" cy="304800"/>
          </a:xfrm>
          <a:prstGeom prst="wedgeRoundRectCallout">
            <a:avLst>
              <a:gd name="adj1" fmla="val -65278"/>
              <a:gd name="adj2" fmla="val 174895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/>
          <a:lstStyle/>
          <a:p>
            <a:pPr lvl="0" indent="0"/>
            <a:r>
              <a:rPr lang="zh-CN" altLang="en-US" sz="14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找回密码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8495" y="899795"/>
            <a:ext cx="5286375" cy="5057775"/>
          </a:xfrm>
          <a:prstGeom prst="rect">
            <a:avLst/>
          </a:prstGeom>
        </p:spPr>
      </p:pic>
      <p:sp>
        <p:nvSpPr>
          <p:cNvPr id="17409" name="Text Box 2"/>
          <p:cNvSpPr txBox="1"/>
          <p:nvPr/>
        </p:nvSpPr>
        <p:spPr>
          <a:xfrm>
            <a:off x="146050" y="422275"/>
            <a:ext cx="4010314" cy="4001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（三）修改个人信息和密码</a:t>
            </a:r>
            <a:endParaRPr lang="zh-CN" altLang="en-US" dirty="0"/>
          </a:p>
        </p:txBody>
      </p:sp>
      <p:sp>
        <p:nvSpPr>
          <p:cNvPr id="17411" name="AutoShape 206"/>
          <p:cNvSpPr/>
          <p:nvPr/>
        </p:nvSpPr>
        <p:spPr>
          <a:xfrm>
            <a:off x="1070610" y="2319655"/>
            <a:ext cx="1100455" cy="276225"/>
          </a:xfrm>
          <a:prstGeom prst="wedgeRoundRectCallout">
            <a:avLst>
              <a:gd name="adj1" fmla="val 102567"/>
              <a:gd name="adj2" fmla="val -49770"/>
              <a:gd name="adj3" fmla="val 16667"/>
            </a:avLst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r>
              <a:rPr lang="zh-CN" altLang="en-US" sz="1600" b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账号管理</a:t>
            </a:r>
            <a:endParaRPr lang="zh-CN" altLang="en-US" sz="1600" b="1" dirty="0">
              <a:solidFill>
                <a:schemeClr val="bg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b"/>
          <a:lstStyle/>
          <a:p>
            <a:pPr eaLnBrk="1" hangingPunct="1"/>
            <a:r>
              <a:rPr lang="zh-CN" altLang="en-US" sz="2400" dirty="0">
                <a:solidFill>
                  <a:srgbClr val="E98E0D"/>
                </a:solidFill>
              </a:rPr>
              <a:t>注意事项</a:t>
            </a:r>
            <a:endParaRPr lang="zh-CN" altLang="en-US" sz="2400" dirty="0">
              <a:solidFill>
                <a:srgbClr val="E98E0D"/>
              </a:solidFill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419100" y="1651000"/>
            <a:ext cx="8291513" cy="36131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57505" marR="0" lvl="0" indent="-357505" algn="just" defTabSz="914400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f"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必须是登录本校正确的域名、正确的学号和密码才可以登录，详细请查看该校教务处学习通知。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57505" marR="0" lvl="0" indent="-357505" algn="just" defTabSz="914400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f"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学生可以通过平台找回密码，点击“找回密码”输入正确的手机号码或者是邮箱即可找回。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57505" marR="0" lvl="0" indent="-357505" algn="just" defTabSz="914400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f"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登录的时候务必要检查是否是自己学校。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如果不是自己学校的话，请点击“选择学校”，找到自己      所在学校才可以登录。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None/>
              <a:defRPr/>
            </a:pP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MH_Other_1"/>
          <p:cNvSpPr/>
          <p:nvPr/>
        </p:nvSpPr>
        <p:spPr>
          <a:xfrm>
            <a:off x="1409700" y="2017713"/>
            <a:ext cx="1422400" cy="1422400"/>
          </a:xfrm>
          <a:prstGeom prst="ellipse">
            <a:avLst/>
          </a:prstGeom>
          <a:solidFill>
            <a:srgbClr val="DB5B3F"/>
          </a:solidFill>
          <a:ln w="9525">
            <a:noFill/>
          </a:ln>
        </p:spPr>
        <p:txBody>
          <a:bodyPr anchor="ctr"/>
          <a:lstStyle/>
          <a:p>
            <a:pPr lvl="0" indent="0" algn="ctr"/>
            <a:endParaRPr lang="zh-CN" altLang="en-US" dirty="0">
              <a:solidFill>
                <a:srgbClr val="DF593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6" name="MH_SubTitle_1"/>
          <p:cNvSpPr/>
          <p:nvPr/>
        </p:nvSpPr>
        <p:spPr>
          <a:xfrm>
            <a:off x="1479550" y="2087563"/>
            <a:ext cx="1282700" cy="1282700"/>
          </a:xfrm>
          <a:custGeom>
            <a:avLst/>
            <a:gdLst>
              <a:gd name="txL" fmla="*/ 0 w 1283800"/>
              <a:gd name="txT" fmla="*/ 0 h 1283250"/>
              <a:gd name="txR" fmla="*/ 1283800 w 1283800"/>
              <a:gd name="txB" fmla="*/ 1283250 h 1283250"/>
            </a:gdLst>
            <a:ahLst/>
            <a:cxnLst>
              <a:cxn ang="0">
                <a:pos x="338477" y="0"/>
              </a:cxn>
              <a:cxn ang="0">
                <a:pos x="364131" y="13942"/>
              </a:cxn>
              <a:cxn ang="0">
                <a:pos x="640251" y="69760"/>
              </a:cxn>
              <a:cxn ang="0">
                <a:pos x="916371" y="13942"/>
              </a:cxn>
              <a:cxn ang="0">
                <a:pos x="942025" y="0"/>
              </a:cxn>
              <a:cxn ang="0">
                <a:pos x="1036869" y="51546"/>
              </a:cxn>
              <a:cxn ang="0">
                <a:pos x="1264007" y="301961"/>
              </a:cxn>
              <a:cxn ang="0">
                <a:pos x="1280503" y="337351"/>
              </a:cxn>
              <a:cxn ang="0">
                <a:pos x="1266029" y="364051"/>
              </a:cxn>
              <a:cxn ang="0">
                <a:pos x="1210283" y="640525"/>
              </a:cxn>
              <a:cxn ang="0">
                <a:pos x="1266029" y="917001"/>
              </a:cxn>
              <a:cxn ang="0">
                <a:pos x="1280503" y="943700"/>
              </a:cxn>
              <a:cxn ang="0">
                <a:pos x="1264007" y="979090"/>
              </a:cxn>
              <a:cxn ang="0">
                <a:pos x="1036869" y="1229506"/>
              </a:cxn>
              <a:cxn ang="0">
                <a:pos x="942025" y="1281051"/>
              </a:cxn>
              <a:cxn ang="0">
                <a:pos x="916371" y="1267109"/>
              </a:cxn>
              <a:cxn ang="0">
                <a:pos x="640251" y="1211291"/>
              </a:cxn>
              <a:cxn ang="0">
                <a:pos x="364131" y="1267109"/>
              </a:cxn>
              <a:cxn ang="0">
                <a:pos x="337467" y="1281600"/>
              </a:cxn>
              <a:cxn ang="0">
                <a:pos x="302122" y="1265084"/>
              </a:cxn>
              <a:cxn ang="0">
                <a:pos x="52027" y="1037654"/>
              </a:cxn>
              <a:cxn ang="0">
                <a:pos x="550" y="942688"/>
              </a:cxn>
              <a:cxn ang="0">
                <a:pos x="14474" y="917001"/>
              </a:cxn>
              <a:cxn ang="0">
                <a:pos x="70220" y="640525"/>
              </a:cxn>
              <a:cxn ang="0">
                <a:pos x="14474" y="364051"/>
              </a:cxn>
              <a:cxn ang="0">
                <a:pos x="0" y="337351"/>
              </a:cxn>
              <a:cxn ang="0">
                <a:pos x="16496" y="301961"/>
              </a:cxn>
              <a:cxn ang="0">
                <a:pos x="243635" y="51546"/>
              </a:cxn>
            </a:cxnLst>
            <a:rect l="txL" t="txT" r="txR" b="txB"/>
            <a:pathLst>
              <a:path w="1283800" h="1283250">
                <a:moveTo>
                  <a:pt x="339349" y="0"/>
                </a:moveTo>
                <a:lnTo>
                  <a:pt x="365069" y="13960"/>
                </a:lnTo>
                <a:cubicBezTo>
                  <a:pt x="450155" y="49949"/>
                  <a:pt x="543704" y="69850"/>
                  <a:pt x="641900" y="69850"/>
                </a:cubicBezTo>
                <a:cubicBezTo>
                  <a:pt x="740096" y="69850"/>
                  <a:pt x="833644" y="49949"/>
                  <a:pt x="918731" y="13960"/>
                </a:cubicBezTo>
                <a:lnTo>
                  <a:pt x="944451" y="0"/>
                </a:lnTo>
                <a:lnTo>
                  <a:pt x="1039539" y="51612"/>
                </a:lnTo>
                <a:cubicBezTo>
                  <a:pt x="1134129" y="115516"/>
                  <a:pt x="1212519" y="201578"/>
                  <a:pt x="1267262" y="302350"/>
                </a:cubicBezTo>
                <a:lnTo>
                  <a:pt x="1283800" y="337786"/>
                </a:lnTo>
                <a:lnTo>
                  <a:pt x="1269290" y="364519"/>
                </a:lnTo>
                <a:cubicBezTo>
                  <a:pt x="1233301" y="449606"/>
                  <a:pt x="1213400" y="543154"/>
                  <a:pt x="1213400" y="641350"/>
                </a:cubicBezTo>
                <a:cubicBezTo>
                  <a:pt x="1213400" y="739546"/>
                  <a:pt x="1233301" y="833095"/>
                  <a:pt x="1269290" y="918181"/>
                </a:cubicBezTo>
                <a:lnTo>
                  <a:pt x="1283800" y="944915"/>
                </a:lnTo>
                <a:lnTo>
                  <a:pt x="1267262" y="980350"/>
                </a:lnTo>
                <a:cubicBezTo>
                  <a:pt x="1212519" y="1081123"/>
                  <a:pt x="1134129" y="1167184"/>
                  <a:pt x="1039539" y="1231088"/>
                </a:cubicBezTo>
                <a:lnTo>
                  <a:pt x="944451" y="1282700"/>
                </a:lnTo>
                <a:lnTo>
                  <a:pt x="918731" y="1268740"/>
                </a:lnTo>
                <a:cubicBezTo>
                  <a:pt x="833644" y="1232751"/>
                  <a:pt x="740096" y="1212850"/>
                  <a:pt x="641900" y="1212850"/>
                </a:cubicBezTo>
                <a:cubicBezTo>
                  <a:pt x="543704" y="1212850"/>
                  <a:pt x="450155" y="1232751"/>
                  <a:pt x="365069" y="1268740"/>
                </a:cubicBezTo>
                <a:lnTo>
                  <a:pt x="338336" y="1283250"/>
                </a:lnTo>
                <a:lnTo>
                  <a:pt x="302900" y="1266712"/>
                </a:lnTo>
                <a:cubicBezTo>
                  <a:pt x="202128" y="1211969"/>
                  <a:pt x="116066" y="1133579"/>
                  <a:pt x="52162" y="1038989"/>
                </a:cubicBezTo>
                <a:lnTo>
                  <a:pt x="550" y="943901"/>
                </a:lnTo>
                <a:lnTo>
                  <a:pt x="14510" y="918181"/>
                </a:lnTo>
                <a:cubicBezTo>
                  <a:pt x="50499" y="833095"/>
                  <a:pt x="70400" y="739546"/>
                  <a:pt x="70400" y="641350"/>
                </a:cubicBezTo>
                <a:cubicBezTo>
                  <a:pt x="70400" y="543154"/>
                  <a:pt x="50499" y="449606"/>
                  <a:pt x="14510" y="364519"/>
                </a:cubicBezTo>
                <a:lnTo>
                  <a:pt x="0" y="337786"/>
                </a:lnTo>
                <a:lnTo>
                  <a:pt x="16538" y="302350"/>
                </a:lnTo>
                <a:cubicBezTo>
                  <a:pt x="71281" y="201578"/>
                  <a:pt x="149672" y="115516"/>
                  <a:pt x="244262" y="51612"/>
                </a:cubicBezTo>
                <a:lnTo>
                  <a:pt x="339349" y="0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txBody>
          <a:bodyPr anchor="ctr"/>
          <a:lstStyle/>
          <a:p>
            <a:pPr lvl="0" indent="0" algn="ctr"/>
            <a:r>
              <a:rPr lang="zh-CN" altLang="en-US" dirty="0">
                <a:solidFill>
                  <a:srgbClr val="DF59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看视频</a:t>
            </a:r>
            <a:endParaRPr lang="zh-CN" altLang="en-US" dirty="0">
              <a:solidFill>
                <a:srgbClr val="DF59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07" name="MH_Other_3"/>
          <p:cNvSpPr/>
          <p:nvPr/>
        </p:nvSpPr>
        <p:spPr>
          <a:xfrm>
            <a:off x="6311900" y="2017713"/>
            <a:ext cx="1422400" cy="1422400"/>
          </a:xfrm>
          <a:prstGeom prst="ellipse">
            <a:avLst/>
          </a:prstGeom>
          <a:solidFill>
            <a:srgbClr val="F3AA41"/>
          </a:solidFill>
          <a:ln w="9525">
            <a:noFill/>
          </a:ln>
        </p:spPr>
        <p:txBody>
          <a:bodyPr anchor="ctr"/>
          <a:lstStyle/>
          <a:p>
            <a:pPr lvl="0" indent="0" algn="ctr"/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1508" name="MH_SubTitle_3"/>
          <p:cNvSpPr/>
          <p:nvPr/>
        </p:nvSpPr>
        <p:spPr>
          <a:xfrm>
            <a:off x="6381750" y="2087563"/>
            <a:ext cx="1282700" cy="1282700"/>
          </a:xfrm>
          <a:custGeom>
            <a:avLst/>
            <a:gdLst>
              <a:gd name="txL" fmla="*/ 0 w 1283800"/>
              <a:gd name="txT" fmla="*/ 0 h 1283250"/>
              <a:gd name="txR" fmla="*/ 1283800 w 1283800"/>
              <a:gd name="txB" fmla="*/ 1283250 h 1283250"/>
            </a:gdLst>
            <a:ahLst/>
            <a:cxnLst>
              <a:cxn ang="0">
                <a:pos x="338477" y="0"/>
              </a:cxn>
              <a:cxn ang="0">
                <a:pos x="364131" y="13942"/>
              </a:cxn>
              <a:cxn ang="0">
                <a:pos x="640251" y="69760"/>
              </a:cxn>
              <a:cxn ang="0">
                <a:pos x="916371" y="13942"/>
              </a:cxn>
              <a:cxn ang="0">
                <a:pos x="942025" y="0"/>
              </a:cxn>
              <a:cxn ang="0">
                <a:pos x="1036869" y="51546"/>
              </a:cxn>
              <a:cxn ang="0">
                <a:pos x="1264007" y="301961"/>
              </a:cxn>
              <a:cxn ang="0">
                <a:pos x="1280503" y="337351"/>
              </a:cxn>
              <a:cxn ang="0">
                <a:pos x="1266029" y="364051"/>
              </a:cxn>
              <a:cxn ang="0">
                <a:pos x="1210283" y="640525"/>
              </a:cxn>
              <a:cxn ang="0">
                <a:pos x="1266029" y="917001"/>
              </a:cxn>
              <a:cxn ang="0">
                <a:pos x="1280503" y="943700"/>
              </a:cxn>
              <a:cxn ang="0">
                <a:pos x="1264007" y="979090"/>
              </a:cxn>
              <a:cxn ang="0">
                <a:pos x="1036869" y="1229506"/>
              </a:cxn>
              <a:cxn ang="0">
                <a:pos x="942025" y="1281051"/>
              </a:cxn>
              <a:cxn ang="0">
                <a:pos x="916371" y="1267109"/>
              </a:cxn>
              <a:cxn ang="0">
                <a:pos x="640251" y="1211291"/>
              </a:cxn>
              <a:cxn ang="0">
                <a:pos x="364131" y="1267109"/>
              </a:cxn>
              <a:cxn ang="0">
                <a:pos x="337467" y="1281600"/>
              </a:cxn>
              <a:cxn ang="0">
                <a:pos x="302122" y="1265084"/>
              </a:cxn>
              <a:cxn ang="0">
                <a:pos x="52027" y="1037654"/>
              </a:cxn>
              <a:cxn ang="0">
                <a:pos x="550" y="942688"/>
              </a:cxn>
              <a:cxn ang="0">
                <a:pos x="14474" y="917001"/>
              </a:cxn>
              <a:cxn ang="0">
                <a:pos x="70220" y="640525"/>
              </a:cxn>
              <a:cxn ang="0">
                <a:pos x="14474" y="364051"/>
              </a:cxn>
              <a:cxn ang="0">
                <a:pos x="0" y="337351"/>
              </a:cxn>
              <a:cxn ang="0">
                <a:pos x="16496" y="301961"/>
              </a:cxn>
              <a:cxn ang="0">
                <a:pos x="243635" y="51546"/>
              </a:cxn>
            </a:cxnLst>
            <a:rect l="txL" t="txT" r="txR" b="txB"/>
            <a:pathLst>
              <a:path w="1283800" h="1283250">
                <a:moveTo>
                  <a:pt x="339349" y="0"/>
                </a:moveTo>
                <a:lnTo>
                  <a:pt x="365069" y="13960"/>
                </a:lnTo>
                <a:cubicBezTo>
                  <a:pt x="450155" y="49949"/>
                  <a:pt x="543704" y="69850"/>
                  <a:pt x="641900" y="69850"/>
                </a:cubicBezTo>
                <a:cubicBezTo>
                  <a:pt x="740096" y="69850"/>
                  <a:pt x="833644" y="49949"/>
                  <a:pt x="918731" y="13960"/>
                </a:cubicBezTo>
                <a:lnTo>
                  <a:pt x="944451" y="0"/>
                </a:lnTo>
                <a:lnTo>
                  <a:pt x="1039539" y="51612"/>
                </a:lnTo>
                <a:cubicBezTo>
                  <a:pt x="1134129" y="115516"/>
                  <a:pt x="1212519" y="201578"/>
                  <a:pt x="1267262" y="302350"/>
                </a:cubicBezTo>
                <a:lnTo>
                  <a:pt x="1283800" y="337786"/>
                </a:lnTo>
                <a:lnTo>
                  <a:pt x="1269290" y="364519"/>
                </a:lnTo>
                <a:cubicBezTo>
                  <a:pt x="1233301" y="449606"/>
                  <a:pt x="1213400" y="543154"/>
                  <a:pt x="1213400" y="641350"/>
                </a:cubicBezTo>
                <a:cubicBezTo>
                  <a:pt x="1213400" y="739546"/>
                  <a:pt x="1233301" y="833095"/>
                  <a:pt x="1269290" y="918181"/>
                </a:cubicBezTo>
                <a:lnTo>
                  <a:pt x="1283800" y="944915"/>
                </a:lnTo>
                <a:lnTo>
                  <a:pt x="1267262" y="980350"/>
                </a:lnTo>
                <a:cubicBezTo>
                  <a:pt x="1212519" y="1081123"/>
                  <a:pt x="1134129" y="1167184"/>
                  <a:pt x="1039539" y="1231088"/>
                </a:cubicBezTo>
                <a:lnTo>
                  <a:pt x="944451" y="1282700"/>
                </a:lnTo>
                <a:lnTo>
                  <a:pt x="918731" y="1268740"/>
                </a:lnTo>
                <a:cubicBezTo>
                  <a:pt x="833644" y="1232751"/>
                  <a:pt x="740096" y="1212850"/>
                  <a:pt x="641900" y="1212850"/>
                </a:cubicBezTo>
                <a:cubicBezTo>
                  <a:pt x="543704" y="1212850"/>
                  <a:pt x="450155" y="1232751"/>
                  <a:pt x="365069" y="1268740"/>
                </a:cubicBezTo>
                <a:lnTo>
                  <a:pt x="338336" y="1283250"/>
                </a:lnTo>
                <a:lnTo>
                  <a:pt x="302900" y="1266712"/>
                </a:lnTo>
                <a:cubicBezTo>
                  <a:pt x="202128" y="1211969"/>
                  <a:pt x="116066" y="1133579"/>
                  <a:pt x="52162" y="1038989"/>
                </a:cubicBezTo>
                <a:lnTo>
                  <a:pt x="550" y="943901"/>
                </a:lnTo>
                <a:lnTo>
                  <a:pt x="14510" y="918181"/>
                </a:lnTo>
                <a:cubicBezTo>
                  <a:pt x="50499" y="833095"/>
                  <a:pt x="70400" y="739546"/>
                  <a:pt x="70400" y="641350"/>
                </a:cubicBezTo>
                <a:cubicBezTo>
                  <a:pt x="70400" y="543154"/>
                  <a:pt x="50499" y="449606"/>
                  <a:pt x="14510" y="364519"/>
                </a:cubicBezTo>
                <a:lnTo>
                  <a:pt x="0" y="337786"/>
                </a:lnTo>
                <a:lnTo>
                  <a:pt x="16538" y="302350"/>
                </a:lnTo>
                <a:cubicBezTo>
                  <a:pt x="71281" y="201578"/>
                  <a:pt x="149672" y="115516"/>
                  <a:pt x="244262" y="51612"/>
                </a:cubicBezTo>
                <a:lnTo>
                  <a:pt x="339349" y="0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txBody>
          <a:bodyPr anchor="ctr"/>
          <a:lstStyle/>
          <a:p>
            <a:pPr lvl="0" indent="0" algn="ctr"/>
            <a:r>
              <a:rPr lang="zh-CN" altLang="en-US" dirty="0">
                <a:solidFill>
                  <a:srgbClr val="F3AA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完成考试</a:t>
            </a:r>
            <a:endParaRPr lang="zh-CN" altLang="en-US" dirty="0">
              <a:solidFill>
                <a:srgbClr val="F3AA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09" name="MH_PageTitle"/>
          <p:cNvSpPr>
            <a:spLocks noGrp="1"/>
          </p:cNvSpPr>
          <p:nvPr>
            <p:ph type="title"/>
          </p:nvPr>
        </p:nvSpPr>
        <p:spPr>
          <a:xfrm>
            <a:off x="187325" y="364383"/>
            <a:ext cx="7885113" cy="669925"/>
          </a:xfrm>
        </p:spPr>
        <p:txBody>
          <a:bodyPr wrap="square" lIns="91440" tIns="45720" rIns="91440" bIns="45720" anchor="ctr"/>
          <a:lstStyle/>
          <a:p>
            <a:pPr lvl="0" eaLnBrk="1" hangingPunct="1"/>
            <a:r>
              <a:rPr lang="zh-CN" altLang="en-US" sz="28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二：如何学习</a:t>
            </a:r>
            <a:endParaRPr lang="zh-CN" altLang="en-US" sz="2800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10" name="MH_Text_1"/>
          <p:cNvSpPr/>
          <p:nvPr/>
        </p:nvSpPr>
        <p:spPr>
          <a:xfrm>
            <a:off x="1071563" y="3767138"/>
            <a:ext cx="2098675" cy="172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 algn="ctr">
              <a:lnSpc>
                <a:spcPct val="130000"/>
              </a:lnSpc>
            </a:pPr>
            <a:r>
              <a:rPr lang="zh-CN" altLang="en-US" sz="1700" dirty="0">
                <a:solidFill>
                  <a:srgbClr val="FF6600"/>
                </a:solidFill>
                <a:latin typeface="幼圆" panose="02010509060101010101" pitchFamily="49" charset="-122"/>
                <a:ea typeface="微软雅黑" panose="020B0503020204020204" pitchFamily="34" charset="-122"/>
              </a:rPr>
              <a:t>学生登陆空间之后，点击课程，然后进入学习空间，点击章节进行学习</a:t>
            </a:r>
            <a:endParaRPr lang="zh-CN" altLang="en-US" sz="1700" dirty="0">
              <a:solidFill>
                <a:srgbClr val="FF6600"/>
              </a:solidFill>
              <a:latin typeface="幼圆" panose="02010509060101010101" pitchFamily="49" charset="-122"/>
              <a:ea typeface="微软雅黑" panose="020B0503020204020204" pitchFamily="34" charset="-122"/>
            </a:endParaRPr>
          </a:p>
        </p:txBody>
      </p:sp>
      <p:sp>
        <p:nvSpPr>
          <p:cNvPr id="21511" name="MH_Text_2"/>
          <p:cNvSpPr/>
          <p:nvPr/>
        </p:nvSpPr>
        <p:spPr>
          <a:xfrm>
            <a:off x="3522663" y="3767138"/>
            <a:ext cx="2098675" cy="167798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 algn="ctr">
              <a:lnSpc>
                <a:spcPct val="130000"/>
              </a:lnSpc>
            </a:pPr>
            <a:endParaRPr lang="zh-CN" altLang="en-US" sz="1700" dirty="0">
              <a:solidFill>
                <a:srgbClr val="6A8C85"/>
              </a:solidFill>
              <a:latin typeface="幼圆" panose="02010509060101010101" pitchFamily="49" charset="-122"/>
              <a:ea typeface="微软雅黑" panose="020B0503020204020204" pitchFamily="34" charset="-122"/>
            </a:endParaRPr>
          </a:p>
        </p:txBody>
      </p:sp>
      <p:sp>
        <p:nvSpPr>
          <p:cNvPr id="21512" name="MH_Text_3"/>
          <p:cNvSpPr/>
          <p:nvPr/>
        </p:nvSpPr>
        <p:spPr>
          <a:xfrm>
            <a:off x="5973763" y="3767138"/>
            <a:ext cx="2098675" cy="167798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 algn="ctr">
              <a:lnSpc>
                <a:spcPct val="130000"/>
              </a:lnSpc>
            </a:pPr>
            <a:r>
              <a:rPr lang="zh-CN" altLang="en-US" sz="1700" dirty="0">
                <a:solidFill>
                  <a:srgbClr val="FF6600"/>
                </a:solidFill>
                <a:latin typeface="幼圆" panose="02010509060101010101" pitchFamily="49" charset="-122"/>
                <a:ea typeface="微软雅黑" panose="020B0503020204020204" pitchFamily="34" charset="-122"/>
              </a:rPr>
              <a:t>进入个人学习空间后，点击导航栏里的“考试”，可以查看考试时间</a:t>
            </a:r>
            <a:endParaRPr lang="zh-CN" altLang="en-US" sz="1700" dirty="0">
              <a:solidFill>
                <a:srgbClr val="FF6600"/>
              </a:solidFill>
              <a:latin typeface="幼圆" panose="02010509060101010101" pitchFamily="49" charset="-122"/>
              <a:ea typeface="微软雅黑" panose="020B0503020204020204" pitchFamily="34" charset="-122"/>
            </a:endParaRPr>
          </a:p>
        </p:txBody>
      </p:sp>
      <p:sp>
        <p:nvSpPr>
          <p:cNvPr id="13315" name="MH_Other_2"/>
          <p:cNvSpPr/>
          <p:nvPr/>
        </p:nvSpPr>
        <p:spPr>
          <a:xfrm>
            <a:off x="3860800" y="2017713"/>
            <a:ext cx="1422400" cy="1422400"/>
          </a:xfrm>
          <a:prstGeom prst="ellipse">
            <a:avLst/>
          </a:prstGeom>
          <a:solidFill>
            <a:srgbClr val="25ABAC"/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3316" name="MH_SubTitle_2"/>
          <p:cNvSpPr/>
          <p:nvPr/>
        </p:nvSpPr>
        <p:spPr>
          <a:xfrm>
            <a:off x="3930650" y="2087563"/>
            <a:ext cx="1282700" cy="1282700"/>
          </a:xfrm>
          <a:custGeom>
            <a:avLst/>
            <a:gdLst>
              <a:gd name="txL" fmla="*/ 0 w 1283800"/>
              <a:gd name="txT" fmla="*/ 0 h 1283250"/>
              <a:gd name="txR" fmla="*/ 1283800 w 1283800"/>
              <a:gd name="txB" fmla="*/ 1283250 h 1283250"/>
            </a:gdLst>
            <a:ahLst/>
            <a:cxnLst>
              <a:cxn ang="0">
                <a:pos x="338477" y="0"/>
              </a:cxn>
              <a:cxn ang="0">
                <a:pos x="364131" y="13942"/>
              </a:cxn>
              <a:cxn ang="0">
                <a:pos x="640251" y="69760"/>
              </a:cxn>
              <a:cxn ang="0">
                <a:pos x="916371" y="13942"/>
              </a:cxn>
              <a:cxn ang="0">
                <a:pos x="942025" y="0"/>
              </a:cxn>
              <a:cxn ang="0">
                <a:pos x="1036869" y="51546"/>
              </a:cxn>
              <a:cxn ang="0">
                <a:pos x="1264007" y="301961"/>
              </a:cxn>
              <a:cxn ang="0">
                <a:pos x="1280503" y="337351"/>
              </a:cxn>
              <a:cxn ang="0">
                <a:pos x="1266029" y="364051"/>
              </a:cxn>
              <a:cxn ang="0">
                <a:pos x="1210283" y="640525"/>
              </a:cxn>
              <a:cxn ang="0">
                <a:pos x="1266029" y="917001"/>
              </a:cxn>
              <a:cxn ang="0">
                <a:pos x="1280503" y="943700"/>
              </a:cxn>
              <a:cxn ang="0">
                <a:pos x="1264007" y="979090"/>
              </a:cxn>
              <a:cxn ang="0">
                <a:pos x="1036869" y="1229506"/>
              </a:cxn>
              <a:cxn ang="0">
                <a:pos x="942025" y="1281051"/>
              </a:cxn>
              <a:cxn ang="0">
                <a:pos x="916371" y="1267109"/>
              </a:cxn>
              <a:cxn ang="0">
                <a:pos x="640251" y="1211291"/>
              </a:cxn>
              <a:cxn ang="0">
                <a:pos x="364131" y="1267109"/>
              </a:cxn>
              <a:cxn ang="0">
                <a:pos x="337467" y="1281600"/>
              </a:cxn>
              <a:cxn ang="0">
                <a:pos x="302122" y="1265084"/>
              </a:cxn>
              <a:cxn ang="0">
                <a:pos x="52027" y="1037654"/>
              </a:cxn>
              <a:cxn ang="0">
                <a:pos x="550" y="942688"/>
              </a:cxn>
              <a:cxn ang="0">
                <a:pos x="14474" y="917001"/>
              </a:cxn>
              <a:cxn ang="0">
                <a:pos x="70220" y="640525"/>
              </a:cxn>
              <a:cxn ang="0">
                <a:pos x="14474" y="364051"/>
              </a:cxn>
              <a:cxn ang="0">
                <a:pos x="0" y="337351"/>
              </a:cxn>
              <a:cxn ang="0">
                <a:pos x="16496" y="301961"/>
              </a:cxn>
              <a:cxn ang="0">
                <a:pos x="243635" y="51546"/>
              </a:cxn>
            </a:cxnLst>
            <a:rect l="txL" t="txT" r="txR" b="txB"/>
            <a:pathLst>
              <a:path w="1283800" h="1283250">
                <a:moveTo>
                  <a:pt x="339349" y="0"/>
                </a:moveTo>
                <a:lnTo>
                  <a:pt x="365069" y="13960"/>
                </a:lnTo>
                <a:cubicBezTo>
                  <a:pt x="450155" y="49949"/>
                  <a:pt x="543704" y="69850"/>
                  <a:pt x="641900" y="69850"/>
                </a:cubicBezTo>
                <a:cubicBezTo>
                  <a:pt x="740096" y="69850"/>
                  <a:pt x="833644" y="49949"/>
                  <a:pt x="918731" y="13960"/>
                </a:cubicBezTo>
                <a:lnTo>
                  <a:pt x="944451" y="0"/>
                </a:lnTo>
                <a:lnTo>
                  <a:pt x="1039539" y="51612"/>
                </a:lnTo>
                <a:cubicBezTo>
                  <a:pt x="1134129" y="115516"/>
                  <a:pt x="1212519" y="201578"/>
                  <a:pt x="1267262" y="302350"/>
                </a:cubicBezTo>
                <a:lnTo>
                  <a:pt x="1283800" y="337786"/>
                </a:lnTo>
                <a:lnTo>
                  <a:pt x="1269290" y="364519"/>
                </a:lnTo>
                <a:cubicBezTo>
                  <a:pt x="1233301" y="449606"/>
                  <a:pt x="1213400" y="543154"/>
                  <a:pt x="1213400" y="641350"/>
                </a:cubicBezTo>
                <a:cubicBezTo>
                  <a:pt x="1213400" y="739546"/>
                  <a:pt x="1233301" y="833095"/>
                  <a:pt x="1269290" y="918181"/>
                </a:cubicBezTo>
                <a:lnTo>
                  <a:pt x="1283800" y="944915"/>
                </a:lnTo>
                <a:lnTo>
                  <a:pt x="1267262" y="980350"/>
                </a:lnTo>
                <a:cubicBezTo>
                  <a:pt x="1212519" y="1081123"/>
                  <a:pt x="1134129" y="1167184"/>
                  <a:pt x="1039539" y="1231088"/>
                </a:cubicBezTo>
                <a:lnTo>
                  <a:pt x="944451" y="1282700"/>
                </a:lnTo>
                <a:lnTo>
                  <a:pt x="918731" y="1268740"/>
                </a:lnTo>
                <a:cubicBezTo>
                  <a:pt x="833644" y="1232751"/>
                  <a:pt x="740096" y="1212850"/>
                  <a:pt x="641900" y="1212850"/>
                </a:cubicBezTo>
                <a:cubicBezTo>
                  <a:pt x="543704" y="1212850"/>
                  <a:pt x="450155" y="1232751"/>
                  <a:pt x="365069" y="1268740"/>
                </a:cubicBezTo>
                <a:lnTo>
                  <a:pt x="338336" y="1283250"/>
                </a:lnTo>
                <a:lnTo>
                  <a:pt x="302900" y="1266712"/>
                </a:lnTo>
                <a:cubicBezTo>
                  <a:pt x="202128" y="1211969"/>
                  <a:pt x="116066" y="1133579"/>
                  <a:pt x="52162" y="1038989"/>
                </a:cubicBezTo>
                <a:lnTo>
                  <a:pt x="550" y="943901"/>
                </a:lnTo>
                <a:lnTo>
                  <a:pt x="14510" y="918181"/>
                </a:lnTo>
                <a:cubicBezTo>
                  <a:pt x="50499" y="833095"/>
                  <a:pt x="70400" y="739546"/>
                  <a:pt x="70400" y="641350"/>
                </a:cubicBezTo>
                <a:cubicBezTo>
                  <a:pt x="70400" y="543154"/>
                  <a:pt x="50499" y="449606"/>
                  <a:pt x="14510" y="364519"/>
                </a:cubicBezTo>
                <a:lnTo>
                  <a:pt x="0" y="337786"/>
                </a:lnTo>
                <a:lnTo>
                  <a:pt x="16538" y="302350"/>
                </a:lnTo>
                <a:cubicBezTo>
                  <a:pt x="71281" y="201578"/>
                  <a:pt x="149672" y="115516"/>
                  <a:pt x="244262" y="51612"/>
                </a:cubicBezTo>
                <a:lnTo>
                  <a:pt x="339349" y="0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txBody>
          <a:bodyPr anchor="ctr"/>
          <a:lstStyle/>
          <a:p>
            <a:pPr algn="ctr"/>
            <a:r>
              <a:rPr lang="zh-CN" altLang="en-US" dirty="0">
                <a:solidFill>
                  <a:srgbClr val="25AB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做作业</a:t>
            </a:r>
            <a:endParaRPr lang="zh-CN" altLang="en-US" dirty="0">
              <a:solidFill>
                <a:srgbClr val="25AB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1" name="MH_Text_2"/>
          <p:cNvSpPr/>
          <p:nvPr/>
        </p:nvSpPr>
        <p:spPr>
          <a:xfrm>
            <a:off x="3649663" y="3894138"/>
            <a:ext cx="2098675" cy="167798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ctr">
              <a:lnSpc>
                <a:spcPct val="130000"/>
              </a:lnSpc>
            </a:pPr>
            <a:r>
              <a:rPr lang="zh-CN" altLang="en-US" sz="1700" dirty="0">
                <a:solidFill>
                  <a:srgbClr val="6A8C85"/>
                </a:solidFill>
                <a:latin typeface="幼圆" panose="02010509060101010101" pitchFamily="49" charset="-122"/>
                <a:ea typeface="微软雅黑" panose="020B0503020204020204" pitchFamily="34" charset="-122"/>
              </a:rPr>
              <a:t>看完一集视频之后就要做一个作业任务点才算完成</a:t>
            </a:r>
            <a:endParaRPr lang="en-US" altLang="zh-CN" sz="1700" dirty="0">
              <a:solidFill>
                <a:srgbClr val="6A8C85"/>
              </a:solidFill>
              <a:latin typeface="幼圆" panose="02010509060101010101" pitchFamily="49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/>
          </p:cNvSpPr>
          <p:nvPr>
            <p:ph type="title"/>
          </p:nvPr>
        </p:nvSpPr>
        <p:spPr>
          <a:xfrm>
            <a:off x="239713" y="1066800"/>
            <a:ext cx="8291512" cy="428625"/>
          </a:xfrm>
        </p:spPr>
        <p:txBody>
          <a:bodyPr wrap="square" lIns="91440" tIns="45720" rIns="91440" bIns="45720" anchor="b"/>
          <a:lstStyle/>
          <a:p>
            <a:pPr eaLnBrk="1" hangingPunct="1"/>
            <a:r>
              <a:rPr lang="zh-CN" altLang="en-US" sz="1800" dirty="0">
                <a:solidFill>
                  <a:srgbClr val="311ADC"/>
                </a:solidFill>
              </a:rPr>
              <a:t>学习过程中常见问题应急处理办法：</a:t>
            </a:r>
            <a:endParaRPr lang="zh-CN" altLang="en-US" sz="1800" dirty="0">
              <a:solidFill>
                <a:srgbClr val="311ADC"/>
              </a:solidFill>
            </a:endParaRPr>
          </a:p>
        </p:txBody>
      </p:sp>
      <p:sp>
        <p:nvSpPr>
          <p:cNvPr id="26626" name="Rectangle 3"/>
          <p:cNvSpPr>
            <a:spLocks noGrp="1"/>
          </p:cNvSpPr>
          <p:nvPr>
            <p:ph idx="1"/>
          </p:nvPr>
        </p:nvSpPr>
        <p:spPr>
          <a:xfrm>
            <a:off x="577850" y="2001838"/>
            <a:ext cx="8291513" cy="3568700"/>
          </a:xfrm>
        </p:spPr>
        <p:txBody>
          <a:bodyPr wrap="square" lIns="91440" tIns="45720" rIns="91440" bIns="45720" anchor="t"/>
          <a:lstStyle/>
          <a:p>
            <a:pPr marL="0" indent="0" eaLnBrk="1" hangingPunct="1">
              <a:buNone/>
            </a:pPr>
            <a:r>
              <a:rPr lang="zh-CN" altLang="en-US" sz="1600" b="1" dirty="0">
                <a:solidFill>
                  <a:srgbClr val="6A8C85"/>
                </a:solidFill>
              </a:rPr>
              <a:t>1）视频无法播放</a:t>
            </a:r>
            <a:endParaRPr lang="zh-CN" altLang="en-US" sz="1600" b="1" dirty="0">
              <a:solidFill>
                <a:srgbClr val="6A8C85"/>
              </a:solidFill>
            </a:endParaRPr>
          </a:p>
          <a:p>
            <a:pPr marL="0" indent="0" eaLnBrk="1" hangingPunct="1">
              <a:buNone/>
            </a:pPr>
            <a:r>
              <a:rPr lang="zh-CN" altLang="en-US" sz="1600" b="1" dirty="0">
                <a:solidFill>
                  <a:srgbClr val="6A8C85"/>
                </a:solidFill>
              </a:rPr>
              <a:t>解决办法：在视频播放器右下角切换到“公网标清”试试，如果视频是黑屏的话，建议安装flash播放插件。</a:t>
            </a:r>
            <a:endParaRPr lang="zh-CN" altLang="en-US" sz="1600" b="1" dirty="0">
              <a:solidFill>
                <a:srgbClr val="6A8C85"/>
              </a:solidFill>
            </a:endParaRPr>
          </a:p>
          <a:p>
            <a:pPr marL="0" indent="0" eaLnBrk="1" hangingPunct="1">
              <a:buNone/>
            </a:pPr>
            <a:r>
              <a:rPr lang="zh-CN" altLang="en-US" sz="1600" b="1" dirty="0">
                <a:solidFill>
                  <a:srgbClr val="6A8C85"/>
                </a:solidFill>
              </a:rPr>
              <a:t>2）作业界面显示不全</a:t>
            </a:r>
            <a:endParaRPr lang="zh-CN" altLang="en-US" sz="1600" b="1" dirty="0">
              <a:solidFill>
                <a:srgbClr val="6A8C85"/>
              </a:solidFill>
            </a:endParaRPr>
          </a:p>
          <a:p>
            <a:pPr marL="0" indent="0" eaLnBrk="1" hangingPunct="1">
              <a:buNone/>
            </a:pPr>
            <a:r>
              <a:rPr lang="zh-CN" altLang="en-US" sz="1600" b="1" dirty="0">
                <a:solidFill>
                  <a:srgbClr val="6A8C85"/>
                </a:solidFill>
              </a:rPr>
              <a:t>解决办法：建议用谷歌或者是火狐浏览器重新打开试一下。</a:t>
            </a:r>
            <a:endParaRPr lang="zh-CN" altLang="en-US" sz="1600" b="1" dirty="0">
              <a:solidFill>
                <a:srgbClr val="6A8C85"/>
              </a:solidFill>
            </a:endParaRPr>
          </a:p>
          <a:p>
            <a:pPr marL="0" indent="0" eaLnBrk="1" hangingPunct="1">
              <a:buNone/>
            </a:pPr>
            <a:r>
              <a:rPr lang="en-US" altLang="zh-CN" sz="1600" b="1" dirty="0">
                <a:solidFill>
                  <a:srgbClr val="6A8C85"/>
                </a:solidFill>
              </a:rPr>
              <a:t>3</a:t>
            </a:r>
            <a:r>
              <a:rPr lang="zh-CN" altLang="en-US" sz="1600" b="1" dirty="0">
                <a:solidFill>
                  <a:srgbClr val="6A8C85"/>
                </a:solidFill>
              </a:rPr>
              <a:t>）密码丢失怎么办</a:t>
            </a:r>
            <a:endParaRPr lang="en-US" altLang="zh-CN" sz="1600" b="1" dirty="0">
              <a:solidFill>
                <a:srgbClr val="6A8C85"/>
              </a:solidFill>
            </a:endParaRPr>
          </a:p>
          <a:p>
            <a:pPr marL="0" indent="0" eaLnBrk="1" hangingPunct="1">
              <a:buNone/>
            </a:pPr>
            <a:r>
              <a:rPr lang="zh-CN" altLang="en-US" sz="1600" b="1" dirty="0">
                <a:solidFill>
                  <a:srgbClr val="6A8C85"/>
                </a:solidFill>
              </a:rPr>
              <a:t>解决办法：建议绑定自己的手机号或者邮箱，丢失后可以在登陆页面点击忘记密码，可以通过手机验证码找回或者选择邮箱，都可以重置密码。</a:t>
            </a:r>
            <a:endParaRPr lang="zh-CN" altLang="en-US" sz="1600" b="1" dirty="0">
              <a:solidFill>
                <a:srgbClr val="6A8C85"/>
              </a:solidFill>
            </a:endParaRPr>
          </a:p>
          <a:p>
            <a:pPr marL="0" indent="0" eaLnBrk="1" hangingPunct="1">
              <a:buNone/>
            </a:pPr>
            <a:r>
              <a:rPr lang="en-US" altLang="zh-CN" sz="1600" b="1" dirty="0">
                <a:solidFill>
                  <a:srgbClr val="6A8C85"/>
                </a:solidFill>
              </a:rPr>
              <a:t>4)</a:t>
            </a:r>
            <a:r>
              <a:rPr lang="zh-CN" altLang="zh-CN" sz="1600" b="1" dirty="0">
                <a:solidFill>
                  <a:srgbClr val="6A8C85"/>
                </a:solidFill>
              </a:rPr>
              <a:t>如果有疑问可联系在线客服</a:t>
            </a:r>
            <a:endParaRPr lang="zh-CN" altLang="zh-CN" sz="1600" b="1" dirty="0">
              <a:solidFill>
                <a:srgbClr val="6A8C85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1055" y="1624330"/>
            <a:ext cx="7306945" cy="3872865"/>
          </a:xfrm>
          <a:prstGeom prst="rect">
            <a:avLst/>
          </a:prstGeom>
        </p:spPr>
      </p:pic>
      <p:sp>
        <p:nvSpPr>
          <p:cNvPr id="28673" name="Text Box 2"/>
          <p:cNvSpPr txBox="1"/>
          <p:nvPr/>
        </p:nvSpPr>
        <p:spPr>
          <a:xfrm>
            <a:off x="257175" y="444500"/>
            <a:ext cx="3471863" cy="365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学生学习界面图：</a:t>
            </a:r>
            <a:endParaRPr lang="zh-CN" altLang="en-US" dirty="0"/>
          </a:p>
        </p:txBody>
      </p:sp>
      <p:sp>
        <p:nvSpPr>
          <p:cNvPr id="28675" name="AutoShape 206"/>
          <p:cNvSpPr/>
          <p:nvPr/>
        </p:nvSpPr>
        <p:spPr>
          <a:xfrm>
            <a:off x="960755" y="1204278"/>
            <a:ext cx="771525" cy="276225"/>
          </a:xfrm>
          <a:prstGeom prst="wedgeRoundRectCallout">
            <a:avLst>
              <a:gd name="adj1" fmla="val 45637"/>
              <a:gd name="adj2" fmla="val 237011"/>
              <a:gd name="adj3" fmla="val 16667"/>
            </a:avLst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r>
              <a:rPr lang="zh-CN" altLang="en-US" sz="1600" b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视频</a:t>
            </a:r>
            <a:endParaRPr lang="zh-CN" altLang="en-US" sz="1600" b="1" dirty="0">
              <a:solidFill>
                <a:schemeClr val="bg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6" name="AutoShape 206"/>
          <p:cNvSpPr/>
          <p:nvPr/>
        </p:nvSpPr>
        <p:spPr>
          <a:xfrm>
            <a:off x="2714308" y="1089660"/>
            <a:ext cx="773112" cy="276225"/>
          </a:xfrm>
          <a:prstGeom prst="wedgeRoundRectCallout">
            <a:avLst>
              <a:gd name="adj1" fmla="val -85605"/>
              <a:gd name="adj2" fmla="val 250229"/>
              <a:gd name="adj3" fmla="val 16667"/>
            </a:avLst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r>
              <a:rPr lang="zh-CN" altLang="en-US" sz="1600" b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作业</a:t>
            </a:r>
            <a:endParaRPr lang="zh-CN" altLang="en-US" sz="1600" b="1" dirty="0">
              <a:solidFill>
                <a:schemeClr val="bg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REFSHAPE" val="452187404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F0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000120150324A06PWBG">
  <a:themeElements>
    <a:clrScheme name="A000120150324A06PWBG 1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87A452"/>
      </a:accent1>
      <a:accent2>
        <a:srgbClr val="58B898"/>
      </a:accent2>
      <a:accent3>
        <a:srgbClr val="FFFFFF"/>
      </a:accent3>
      <a:accent4>
        <a:srgbClr val="505050"/>
      </a:accent4>
      <a:accent5>
        <a:srgbClr val="C3CFB3"/>
      </a:accent5>
      <a:accent6>
        <a:srgbClr val="4FA689"/>
      </a:accent6>
      <a:hlink>
        <a:srgbClr val="00B0F0"/>
      </a:hlink>
      <a:folHlink>
        <a:srgbClr val="7F7F7F"/>
      </a:folHlink>
    </a:clrScheme>
    <a:fontScheme name="A000120150324A06PWBG">
      <a:majorFont>
        <a:latin typeface="黑体"/>
        <a:ea typeface="黑体"/>
        <a:cs typeface=""/>
      </a:majorFont>
      <a:minorFont>
        <a:latin typeface="幼圆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A000120150324A06PWBG 1">
        <a:dk1>
          <a:srgbClr val="5F5F5F"/>
        </a:dk1>
        <a:lt1>
          <a:srgbClr val="FFFFFF"/>
        </a:lt1>
        <a:dk2>
          <a:srgbClr val="5F5F5F"/>
        </a:dk2>
        <a:lt2>
          <a:srgbClr val="FFFFFF"/>
        </a:lt2>
        <a:accent1>
          <a:srgbClr val="87A452"/>
        </a:accent1>
        <a:accent2>
          <a:srgbClr val="58B898"/>
        </a:accent2>
        <a:accent3>
          <a:srgbClr val="FFFFFF"/>
        </a:accent3>
        <a:accent4>
          <a:srgbClr val="505050"/>
        </a:accent4>
        <a:accent5>
          <a:srgbClr val="C3CFB3"/>
        </a:accent5>
        <a:accent6>
          <a:srgbClr val="4FA689"/>
        </a:accent6>
        <a:hlink>
          <a:srgbClr val="00B0F0"/>
        </a:hlink>
        <a:folHlink>
          <a:srgbClr val="7F7F7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1503</Words>
  <Application>WPS 演示</Application>
  <PresentationFormat>全屏显示(4:3)</PresentationFormat>
  <Paragraphs>192</Paragraphs>
  <Slides>22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8" baseType="lpstr">
      <vt:lpstr>Arial</vt:lpstr>
      <vt:lpstr>宋体</vt:lpstr>
      <vt:lpstr>Wingdings</vt:lpstr>
      <vt:lpstr>黑体</vt:lpstr>
      <vt:lpstr>Wingdings 2</vt:lpstr>
      <vt:lpstr>幼圆</vt:lpstr>
      <vt:lpstr>Calibri</vt:lpstr>
      <vt:lpstr>微软雅黑</vt:lpstr>
      <vt:lpstr>Arial Unicode MS</vt:lpstr>
      <vt:lpstr>none</vt:lpstr>
      <vt:lpstr>Segoe Print</vt:lpstr>
      <vt:lpstr>Bodoni MT Black</vt:lpstr>
      <vt:lpstr>Bell MT</vt:lpstr>
      <vt:lpstr>华文仿宋</vt:lpstr>
      <vt:lpstr>默认设计模板</vt:lpstr>
      <vt:lpstr>A000120150324A06PWBG</vt:lpstr>
      <vt:lpstr>网络课程学生操作手册说明</vt:lpstr>
      <vt:lpstr>二、电脑端学习</vt:lpstr>
      <vt:lpstr>PowerPoint 演示文稿</vt:lpstr>
      <vt:lpstr>PowerPoint 演示文稿</vt:lpstr>
      <vt:lpstr>PowerPoint 演示文稿</vt:lpstr>
      <vt:lpstr>注意事项</vt:lpstr>
      <vt:lpstr>二：如何学习</vt:lpstr>
      <vt:lpstr>学习过程中常见问题应急处理办法：</vt:lpstr>
      <vt:lpstr>PowerPoint 演示文稿</vt:lpstr>
      <vt:lpstr>三：如何做作业</vt:lpstr>
      <vt:lpstr>做作业注意事项</vt:lpstr>
      <vt:lpstr>四：如何考试</vt:lpstr>
      <vt:lpstr>考试注意事项</vt:lpstr>
      <vt:lpstr>五：如何查看统计</vt:lpstr>
      <vt:lpstr>统计功能详解：</vt:lpstr>
      <vt:lpstr>PowerPoint 演示文稿</vt:lpstr>
      <vt:lpstr>PowerPoint 演示文稿</vt:lpstr>
      <vt:lpstr>手机客户端常见问题</vt:lpstr>
      <vt:lpstr>手机界面图：打开软件选择【新用户注册】</vt:lpstr>
      <vt:lpstr>手机界面图：课程学习</vt:lpstr>
      <vt:lpstr>学习中遇见问题如何处理：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gesumei</dc:creator>
  <cp:lastModifiedBy>Administrator</cp:lastModifiedBy>
  <cp:revision>48</cp:revision>
  <dcterms:created xsi:type="dcterms:W3CDTF">2013-01-25T01:44:00Z</dcterms:created>
  <dcterms:modified xsi:type="dcterms:W3CDTF">2022-03-04T03:37:46Z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